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4"/>
  </p:notesMasterIdLst>
  <p:sldIdLst>
    <p:sldId id="256" r:id="rId3"/>
    <p:sldId id="257" r:id="rId4"/>
    <p:sldId id="258" r:id="rId5"/>
    <p:sldId id="314" r:id="rId6"/>
    <p:sldId id="315" r:id="rId7"/>
    <p:sldId id="326" r:id="rId8"/>
    <p:sldId id="274" r:id="rId9"/>
    <p:sldId id="284" r:id="rId10"/>
    <p:sldId id="306" r:id="rId11"/>
    <p:sldId id="316" r:id="rId12"/>
    <p:sldId id="318" r:id="rId13"/>
    <p:sldId id="327" r:id="rId14"/>
    <p:sldId id="319" r:id="rId15"/>
    <p:sldId id="320" r:id="rId16"/>
    <p:sldId id="321" r:id="rId17"/>
    <p:sldId id="323" r:id="rId18"/>
    <p:sldId id="322" r:id="rId19"/>
    <p:sldId id="328" r:id="rId20"/>
    <p:sldId id="325" r:id="rId21"/>
    <p:sldId id="324" r:id="rId22"/>
    <p:sldId id="313" r:id="rId23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uer" charset="0"/>
        <a:ea typeface="細明體" pitchFamily="49" charset="-120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uer" charset="0"/>
        <a:ea typeface="細明體" pitchFamily="49" charset="-120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uer" charset="0"/>
        <a:ea typeface="細明體" pitchFamily="49" charset="-120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uer" charset="0"/>
        <a:ea typeface="細明體" pitchFamily="49" charset="-120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uer" charset="0"/>
        <a:ea typeface="細明體" pitchFamily="49" charset="-120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Bauer" charset="0"/>
        <a:ea typeface="細明體" pitchFamily="49" charset="-120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Bauer" charset="0"/>
        <a:ea typeface="細明體" pitchFamily="49" charset="-120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Bauer" charset="0"/>
        <a:ea typeface="細明體" pitchFamily="49" charset="-120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Bauer" charset="0"/>
        <a:ea typeface="細明體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7316788" cy="9602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7316788" cy="9602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7316788" cy="9602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0" y="0"/>
            <a:ext cx="7316788" cy="9602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0" y="0"/>
            <a:ext cx="7316788" cy="9602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0" y="0"/>
            <a:ext cx="7316788" cy="9602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0" y="0"/>
            <a:ext cx="7316788" cy="9602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0" y="0"/>
            <a:ext cx="7316788" cy="9602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0"/>
            <a:ext cx="7316788" cy="9602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98" name="Rectangle 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72025" cy="35750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99" name="Rectangle 27"/>
          <p:cNvSpPr>
            <a:spLocks noGrp="1" noChangeArrowheads="1"/>
          </p:cNvSpPr>
          <p:nvPr>
            <p:ph type="body"/>
          </p:nvPr>
        </p:nvSpPr>
        <p:spPr bwMode="auto">
          <a:xfrm>
            <a:off x="733425" y="4560888"/>
            <a:ext cx="5813425" cy="4284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33725" cy="44291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vert="horz" wrap="square" lIns="92520" tIns="46080" rIns="92520" bIns="460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5BA2202B-54F6-43D1-9084-97C4DA1B0E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7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5732A7-30FD-4A72-AA24-C5BA64D0EEF7}" type="slidenum">
              <a:rPr lang="en-GB"/>
              <a:pPr/>
              <a:t>1</a:t>
            </a:fld>
            <a:endParaRPr lang="en-GB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86313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3005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10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11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12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13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14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15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16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17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18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19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5D37F-2F56-4633-BB5F-ABE62F7F2DFA}" type="slidenum">
              <a:rPr lang="en-GB"/>
              <a:pPr/>
              <a:t>2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86EBA86-9428-45FB-BDB1-75F17EE80D4B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4143375" y="9120188"/>
            <a:ext cx="3154363" cy="46355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EA170F-645C-4563-A7A3-A793CC7C438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98538" y="719138"/>
            <a:ext cx="5307012" cy="35972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4516" name="Rectangle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3425" y="4560888"/>
            <a:ext cx="5829300" cy="43005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20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96B0E9-F5A6-45B5-80AA-A0A9A55B0C9D}" type="slidenum">
              <a:rPr lang="en-GB"/>
              <a:pPr/>
              <a:t>21</a:t>
            </a:fld>
            <a:endParaRPr lang="en-GB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86313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lIns="92520" tIns="46080" rIns="92520" bIns="460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>
                <a:ea typeface="新細明體" pitchFamily="16" charset="-120"/>
              </a:rPr>
              <a:t>Q &amp; A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DD0E84-97C1-4BA3-9058-95245836791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GB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5DA66A-E92B-49A7-B7EE-11EF2ECEB7F0}" type="slidenum">
              <a:rPr lang="en-GB"/>
              <a:pPr/>
              <a:t>3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29B0954-A678-45E2-ABEF-90E0AA484134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4143375" y="9120188"/>
            <a:ext cx="3154363" cy="46355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526216-B3F8-4B99-A9E0-FC4F317E65CD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98538" y="719138"/>
            <a:ext cx="5307012" cy="35972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5540" name="Rectangle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3425" y="4560888"/>
            <a:ext cx="5829300" cy="43005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4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5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5F7394-C5A0-4091-B6C2-767E76E5AA34}" type="slidenum">
              <a:rPr lang="en-GB"/>
              <a:pPr/>
              <a:t>6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D61C24-536C-4BEE-9B4B-435B9653635A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29895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ED6DDB-9E8D-4250-AB04-B5A77F645E71}" type="slidenum">
              <a:rPr lang="en-GB"/>
              <a:pPr/>
              <a:t>7</a:t>
            </a:fld>
            <a:endParaRPr lang="en-GB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86313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3005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D364AC-5C44-4F3D-9946-CE62111C8828}" type="slidenum">
              <a:rPr lang="en-GB"/>
              <a:pPr/>
              <a:t>8</a:t>
            </a:fld>
            <a:endParaRPr lang="en-GB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86313" cy="3589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3425" y="4560888"/>
            <a:ext cx="5827713" cy="43005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5CFFE4-4CBD-459B-8E27-614AE04E38CC}" type="slidenum">
              <a:rPr lang="en-GB"/>
              <a:pPr/>
              <a:t>9</a:t>
            </a:fld>
            <a:endParaRPr lang="en-GB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4143375" y="9120188"/>
            <a:ext cx="3148013" cy="4572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A343581-2B9E-437C-890C-764E912DB0DB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143375" y="9120188"/>
            <a:ext cx="3154363" cy="46355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2520" tIns="46080" rIns="9252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9ABD336-27D3-4490-9F11-CB25713725A7}" type="slidenum">
              <a:rPr lang="en-GB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998538" y="719138"/>
            <a:ext cx="5307012" cy="35972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4692" name="Rectangle 4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3425" y="4560888"/>
            <a:ext cx="5829300" cy="430053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>
              <a:ea typeface="新細明體" pitchFamily="16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FA1503-4A46-49EA-87BF-EB5A6C89344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BB125F-0C57-4D33-900D-4EF61B0F04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02413" y="128588"/>
            <a:ext cx="2047875" cy="59737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92813" cy="59737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988000A-BAF5-4817-8438-394ACB274A4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3C4A13-A359-4ACC-81DF-DFE6CA698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319B16-4FA6-419B-AADE-B0531A029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B31AB8B-E748-43FB-A4F1-608FD2C8E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8AE73D-0835-47C9-B3FC-749D388F8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3B6A41-EF48-4BC3-8EB7-241C77800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27A1A4-FAB1-4651-9F81-40AA4D1EEF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71114F-2B54-48FC-B333-0622F799A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F38248-55BF-4F5D-B923-A3B4FA51A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8A9122-49AC-42E4-8BEC-B7B3829F807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346DB1-3540-42D4-B4CD-E70FF3A7D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42BA76-C3BA-4A86-BE21-17277A93D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4638" y="215900"/>
            <a:ext cx="2054225" cy="59070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15900"/>
            <a:ext cx="6015038" cy="59070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7DB38E-C97D-4FA3-AABD-BEED1F56E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52BD88-6268-4E51-8213-CCD8F87DF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9550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600200"/>
            <a:ext cx="4021138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1A7366-41D2-4E70-901C-1987CE039C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6867C51-A151-41B2-A505-73AA117211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A7DA77-F18B-477E-B21A-C5C60D5866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2AD27C-ADCD-4D60-87F9-444CDA39AE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40E484-F2A0-4184-A61D-1E7A4F6019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0A7093-20A2-44FF-8DF5-92927457EF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93088" cy="140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3088" cy="4502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7088" cy="449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C561ACA5-BDE8-455E-81B0-FA19F836290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細明體" pitchFamily="49" charset="-120"/>
        </a:defRPr>
      </a:lvl2pPr>
      <a:lvl3pPr marL="1143000" indent="-228600"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細明體" pitchFamily="49" charset="-120"/>
        </a:defRPr>
      </a:lvl3pPr>
      <a:lvl4pPr marL="1600200" indent="-228600"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細明體" pitchFamily="49" charset="-120"/>
        </a:defRPr>
      </a:lvl4pPr>
      <a:lvl5pPr marL="2057400" indent="-228600"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細明體" pitchFamily="49" charset="-120"/>
        </a:defRPr>
      </a:lvl5pPr>
      <a:lvl6pPr marL="2514600" indent="-228600"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細明體" pitchFamily="49" charset="-120"/>
        </a:defRPr>
      </a:lvl6pPr>
      <a:lvl7pPr marL="2971800" indent="-228600"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細明體" pitchFamily="49" charset="-120"/>
        </a:defRPr>
      </a:lvl7pPr>
      <a:lvl8pPr marL="3429000" indent="-228600"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細明體" pitchFamily="49" charset="-120"/>
        </a:defRPr>
      </a:lvl8pPr>
      <a:lvl9pPr marL="3886200" indent="-228600" algn="ctr" defTabSz="449263" rtl="0" eaLnBrk="0" fontAlgn="base" hangingPunct="0">
        <a:lnSpc>
          <a:spcPct val="5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細明體" pitchFamily="49" charset="-120"/>
        </a:defRPr>
      </a:lvl9pPr>
    </p:titleStyle>
    <p:bodyStyle>
      <a:lvl1pPr marL="342900" indent="-342900" algn="l" defTabSz="449263" rtl="0" eaLnBrk="0" fontAlgn="base" hangingPunct="0">
        <a:lnSpc>
          <a:spcPct val="109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9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9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10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10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10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109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1663" cy="1244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請按一下滑鼠，編輯標題文的格式。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4518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smtClean="0"/>
              <a:t>請按滑鼠，編輯大綱文字格式。</a:t>
            </a:r>
          </a:p>
          <a:p>
            <a:pPr lvl="1"/>
            <a:r>
              <a:rPr lang="zh-TW" altLang="en-GB" smtClean="0"/>
              <a:t>第二個大綱層次</a:t>
            </a:r>
          </a:p>
          <a:p>
            <a:pPr lvl="2"/>
            <a:r>
              <a:rPr lang="zh-TW" altLang="en-GB" smtClean="0"/>
              <a:t>第三個大綱層次</a:t>
            </a:r>
          </a:p>
          <a:p>
            <a:pPr lvl="3"/>
            <a:r>
              <a:rPr lang="zh-TW" altLang="en-GB" smtClean="0"/>
              <a:t>第四個大綱層次</a:t>
            </a:r>
          </a:p>
          <a:p>
            <a:pPr lvl="4"/>
            <a:r>
              <a:rPr lang="zh-TW" altLang="en-GB" smtClean="0"/>
              <a:t>第五個大綱層次</a:t>
            </a:r>
          </a:p>
          <a:p>
            <a:pPr lvl="4"/>
            <a:r>
              <a:rPr lang="zh-TW" altLang="en-GB" smtClean="0"/>
              <a:t>第六個大綱層次</a:t>
            </a:r>
          </a:p>
          <a:p>
            <a:pPr lvl="4"/>
            <a:r>
              <a:rPr lang="zh-TW" altLang="en-GB" smtClean="0"/>
              <a:t>第七個大綱層次</a:t>
            </a:r>
          </a:p>
          <a:p>
            <a:pPr lvl="4"/>
            <a:r>
              <a:rPr lang="zh-TW" altLang="en-GB" smtClean="0"/>
              <a:t>第八個大綱層次</a:t>
            </a:r>
          </a:p>
          <a:p>
            <a:pPr lvl="4"/>
            <a:r>
              <a:rPr lang="zh-TW" altLang="en-GB" smtClean="0"/>
              <a:t>第九個大綱層次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2488" cy="465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0838" cy="465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2488" cy="4651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</a:defRPr>
            </a:lvl1pPr>
          </a:lstStyle>
          <a:p>
            <a:fld id="{75CAD041-6DA8-457D-8AC9-01876204F5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49375" y="3054350"/>
            <a:ext cx="296863" cy="231775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900">
                <a:solidFill>
                  <a:srgbClr val="333333"/>
                </a:solidFill>
                <a:latin typeface="Arial" charset="0"/>
              </a:rPr>
              <a:t>  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536" y="2200276"/>
            <a:ext cx="8568952" cy="1285875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 i="1" dirty="0" err="1">
                <a:solidFill>
                  <a:srgbClr val="B84747"/>
                </a:solidFill>
                <a:latin typeface="Arial" charset="0"/>
                <a:ea typeface="新細明體" pitchFamily="16" charset="-120"/>
              </a:rPr>
              <a:t>DrayTek</a:t>
            </a:r>
            <a:r>
              <a:rPr lang="en-GB" sz="4000" b="1" i="1" dirty="0">
                <a:solidFill>
                  <a:srgbClr val="B84747"/>
                </a:solidFill>
                <a:latin typeface="Arial" charset="0"/>
                <a:ea typeface="新細明體" pitchFamily="16" charset="-120"/>
              </a:rPr>
              <a:t> </a:t>
            </a:r>
            <a:r>
              <a:rPr lang="en-GB" sz="4000" b="1" i="1" dirty="0" err="1" smtClean="0">
                <a:solidFill>
                  <a:srgbClr val="B84747"/>
                </a:solidFill>
                <a:latin typeface="Arial" charset="0"/>
                <a:ea typeface="新細明體" pitchFamily="16" charset="-120"/>
              </a:rPr>
              <a:t>RoadShow</a:t>
            </a:r>
            <a:r>
              <a:rPr lang="en-GB" sz="4000" b="1" i="1" dirty="0" smtClean="0">
                <a:solidFill>
                  <a:srgbClr val="B84747"/>
                </a:solidFill>
                <a:latin typeface="Arial" charset="0"/>
                <a:ea typeface="新細明體" pitchFamily="16" charset="-120"/>
              </a:rPr>
              <a:t> Portugal 2013</a:t>
            </a:r>
            <a:endParaRPr lang="en-GB" sz="4000" b="1" i="1" dirty="0">
              <a:solidFill>
                <a:srgbClr val="B84747"/>
              </a:solidFill>
              <a:latin typeface="Arial" charset="0"/>
              <a:ea typeface="新細明體" pitchFamily="16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9425" y="4905375"/>
            <a:ext cx="6089650" cy="1692275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200" y="4886325"/>
            <a:ext cx="3487738" cy="1233287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Rui</a:t>
            </a:r>
            <a:r>
              <a:rPr lang="en-GB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Jorge</a:t>
            </a:r>
            <a:endParaRPr lang="en-GB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VISUS / DRAYTEK</a:t>
            </a:r>
            <a:endParaRPr lang="en-GB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Outubro</a:t>
            </a:r>
            <a:r>
              <a:rPr lang="en-GB" sz="1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2013</a:t>
            </a:r>
            <a:endParaRPr lang="en-GB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Dual 3G/4G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074" name="Picture 2" descr="http://www.visus.pt/draytek/images/front_v28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4" y="1412875"/>
            <a:ext cx="82486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45024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861048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67806"/>
            <a:ext cx="990765" cy="22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2775" y="5445224"/>
            <a:ext cx="17269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 i="1" dirty="0" smtClean="0">
                <a:solidFill>
                  <a:srgbClr val="000000"/>
                </a:solidFill>
                <a:latin typeface="Arial" charset="0"/>
              </a:rPr>
              <a:t>Huawei E392</a:t>
            </a:r>
            <a:endParaRPr lang="en-US" sz="1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14725" y="6093296"/>
            <a:ext cx="17269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 i="1" dirty="0" smtClean="0">
                <a:solidFill>
                  <a:srgbClr val="000000"/>
                </a:solidFill>
                <a:latin typeface="Arial" charset="0"/>
              </a:rPr>
              <a:t>ZTE MF820D</a:t>
            </a:r>
            <a:endParaRPr lang="en-US" sz="1000" b="1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43613" y="5998498"/>
            <a:ext cx="20162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00" b="1" i="1" dirty="0" smtClean="0">
                <a:solidFill>
                  <a:srgbClr val="000000"/>
                </a:solidFill>
                <a:latin typeface="Arial" charset="0"/>
              </a:rPr>
              <a:t>Huawei E3276</a:t>
            </a:r>
            <a:endParaRPr lang="en-US" sz="10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67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Multi-VLAN (3Play)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176287" y="10589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Solução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actual :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 descr="http://www.visus.pt/draytek/images/exemplo_fibra_3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33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isus.pt/draytek/images/Technicolor_desactivar_PPP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27" y="1124744"/>
            <a:ext cx="4975077" cy="24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isus.pt/draytek/images/faq_inet_fibra_pppo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26" y="3809864"/>
            <a:ext cx="5153399" cy="27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7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Multi-VLAN (3Play)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176287" y="10589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Nova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Solução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(2860/2925) :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60" y="1844824"/>
            <a:ext cx="4311700" cy="375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4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Multi-VLAN (3Play)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176287" y="10589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Nova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Solução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(2860/2925) :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46305"/>
            <a:ext cx="4518025" cy="260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0563"/>
            <a:ext cx="4328666" cy="283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64940"/>
            <a:ext cx="4808319" cy="514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Multi-VLAN (3Play)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176287" y="10589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Nova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Solução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: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422" y="4869160"/>
            <a:ext cx="7157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Arial" charset="0"/>
              </a:rPr>
              <a:t>ip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 route add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x.x.x.x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255.255.254.0 &lt;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wan5_gw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&gt; 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7 </a:t>
            </a:r>
            <a:r>
              <a:rPr lang="en-US" sz="1600" dirty="0">
                <a:solidFill>
                  <a:srgbClr val="000000"/>
                </a:solidFill>
                <a:latin typeface="Arial" charset="0"/>
              </a:rPr>
              <a:t>static</a:t>
            </a:r>
          </a:p>
          <a:p>
            <a:pPr marL="457200" lvl="1" inden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00808"/>
            <a:ext cx="5592861" cy="266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2571"/>
            <a:ext cx="6336704" cy="170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3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Gestão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Centralizada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de VPN’s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176287" y="10589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Vigor2860/2925/2960/3900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194" name="Picture 2" descr="http://www.visus.pt/draytek/images/exemplo_2860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567580" cy="44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2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Balanceamento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de 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Carga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via VPN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176287" y="10589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Vigor2830/2860/2925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95103"/>
            <a:ext cx="4228731" cy="434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6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Gestão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Centralizada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de AP’s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176287" y="10589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Vigor2860/2925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18" name="Picture 2" descr="http://www.visus.pt/draytek/images/exemplo_2860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5" y="1700808"/>
            <a:ext cx="8467725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1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Gestão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Centralizada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de AP’s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176287" y="10589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Vigor2860/2925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7" y="1571099"/>
            <a:ext cx="8142973" cy="528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Sensor de 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Temperatura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" name="Rectangle 4"/>
          <p:cNvSpPr/>
          <p:nvPr/>
        </p:nvSpPr>
        <p:spPr>
          <a:xfrm>
            <a:off x="176287" y="10589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Vigor2860/2925/2960/3900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0" name="Picture 2" descr="Temperature on Vigor 2860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3" y="1556792"/>
            <a:ext cx="4903713" cy="40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928" y="3966410"/>
            <a:ext cx="5527576" cy="270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85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290513" y="908050"/>
            <a:ext cx="7473950" cy="5935663"/>
            <a:chOff x="183" y="572"/>
            <a:chExt cx="4708" cy="3739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183" y="572"/>
              <a:ext cx="218" cy="1488"/>
            </a:xfrm>
            <a:prstGeom prst="rect">
              <a:avLst/>
            </a:prstGeom>
            <a:solidFill>
              <a:srgbClr val="FFFFFF"/>
            </a:solidFill>
            <a:ln w="360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3676" y="4110"/>
              <a:ext cx="1215" cy="201"/>
            </a:xfrm>
            <a:prstGeom prst="rect">
              <a:avLst/>
            </a:prstGeom>
            <a:solidFill>
              <a:srgbClr val="FFFFFF"/>
            </a:solidFill>
            <a:ln w="36000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7338" y="80963"/>
            <a:ext cx="8964612" cy="8636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C50B0B"/>
                </a:solidFill>
                <a:latin typeface="Arial" charset="0"/>
              </a:rPr>
              <a:t>Agenda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11188" y="908050"/>
            <a:ext cx="6985000" cy="432144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328613" indent="-32861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Os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Novos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Produtos</a:t>
            </a:r>
            <a:endParaRPr lang="en-US" sz="2200" dirty="0" smtClean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  <a:p>
            <a:pPr marL="328613" indent="-32861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endParaRPr lang="en-US" sz="22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  <a:p>
            <a:pPr marL="328613" indent="-32861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Demonstração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de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Novas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Funcionalidades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:</a:t>
            </a:r>
            <a:endParaRPr lang="en-US" sz="22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  <a:p>
            <a:pPr marL="1071563" lvl="1" indent="-33496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Dual 3G/4G</a:t>
            </a:r>
            <a:endParaRPr lang="en-US" sz="20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  <a:p>
            <a:pPr marL="1071563" lvl="1" indent="-33496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Multi-VLAN (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para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3Play)</a:t>
            </a:r>
            <a:endParaRPr lang="en-US" sz="20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  <a:p>
            <a:pPr marL="1071563" lvl="1" indent="-33496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Gestão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Centralizada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de VPN’s</a:t>
            </a:r>
          </a:p>
          <a:p>
            <a:pPr marL="1071563" lvl="1" indent="-33496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Balanceamento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Carga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via VPN</a:t>
            </a:r>
          </a:p>
          <a:p>
            <a:pPr marL="1071563" lvl="1" indent="-33496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Gestão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Centralizada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de AP’s</a:t>
            </a:r>
          </a:p>
          <a:p>
            <a:pPr marL="1071563" lvl="1" indent="-33496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Alertas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via SMS/Email</a:t>
            </a:r>
          </a:p>
          <a:p>
            <a:pPr marL="328613" indent="-328613">
              <a:lnSpc>
                <a:spcPct val="109000"/>
              </a:lnSpc>
              <a:buClrTx/>
              <a:buFontTx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endParaRPr lang="en-US" sz="22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  <a:p>
            <a:pPr marL="328613" indent="-328613">
              <a:lnSpc>
                <a:spcPct val="109000"/>
              </a:lnSpc>
              <a:buFont typeface="Wingdings" charset="2"/>
              <a:buChar char="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Outras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 Unicode MS" pitchFamily="32" charset="0"/>
              </a:rPr>
              <a:t>Funcionalidades</a:t>
            </a:r>
            <a:endParaRPr lang="en-US" sz="22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  <a:p>
            <a:pPr marL="328613" indent="-328613">
              <a:lnSpc>
                <a:spcPct val="109000"/>
              </a:lnSpc>
              <a:buClrTx/>
              <a:buFontTx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endParaRPr lang="en-US" sz="2200" dirty="0">
              <a:solidFill>
                <a:srgbClr val="000000"/>
              </a:solidFill>
              <a:latin typeface="Arial" charset="0"/>
              <a:cs typeface="Arial Unicode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Alertas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via SMS/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EMail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AutoShape 4" descr="data:image/jpeg;base64,/9j/4AAQSkZJRgABAQAAAQABAAD/2wCEAAkGBxISEBAUEhIVFBAUEBAQFBQPFBAUFhUUFRQWFxcVFBQYHCggGBolHBUUITEhJSkrLy4uFx8zODMsNygtLisBCgoKDgwOFBAQFCwlHBw3NywsLCwsNywsLCwsLCwsLDcsLCw3LCssLDcrKywrLCwsLCwsLDcsNywsLCwsLCwsLP/AABEIAM0A9gMBIgACEQEDEQH/xAAcAAEAAQUBAQAAAAAAAAAAAAAABgECAwUHBAj/xAA/EAACAQIDBQQIBAQEBwAAAAAAAQIDEQQFIQYSMUFRE2FxgQciMlJikaHBI0LR8BRy4fFDU4OxM2NzgpKyw//EABYBAQEBAAAAAAAAAAAAAAAAAAABAv/EABcRAQEBAQAAAAAAAAAAAAAAAAARATH/2gAMAwEAAhEDEQA/AO4gAAAAAAAAAAAAAAAAAAAAAAAAAAAAAAAAAAAAAAAAAAAAAAAAAAAAAAAAAAAAAAAAAAAAABS4FQWdor2ut7ja6v8AIuuBUAAAAAAAAAAAAAAAAAAAAAAAAAAAAAAAAAAAaLPdrMLhU+0qJz9yGsvPocz2i9JOJrXjQtRp8NPba/mCV1LO9o8NhVetVSfKEdZP/tRzfaD0nVql44aPZR4bz1m/sjn1XEOUm5ybk+O87t+fMscwPfLM62/2jqz7S997ee9fxJTk3pLxVKyqWrU17+k7fzr73ILcXBH0Ds9tnhcXZRnuVX/h1bJ3+F8JEjufLsajXAmuy/pGxGH3YVr1qPD1n68V8Mufg/oB24GsyPPaGLp79CakvzReko90o8jZXCqgAAAAAAAAAAAAAAAAAAAAABRsCoI1n+22Fwqac+0qe5Taeve+COZbQ7fYrE3jF9lSf5aeja75cQldQz/bLC4VNSnv1Pcp2b83wRzTaH0h4nEXjTfY03yh7TXfIh0531b17yxzAuqzbd5Nt9+rLHMvoYedSSjCEpyaulCLk7dbLkUxGGnCThOEozjZuMk01dXV1y0Awss1XDXuf2f6l1wBSMr/AKFS2Ufn1Rbv20fk+T/RgZLgtKOVgPdluZ1cPUjUozcJrg4v6Pqu47DsV6QqWK3aVe1LEuyXKFR/D7su75dDhrm2KaalG13Nv1VFNyb+FLVsD6sTKkC9H2f4mUYUcYlv6KnLe3qlulVLS/R3v1J4gZqoACgAAAAAAAAAAAFtSaim20kuLbsl5gXFJSSV3ourIZtF6RcLh7xp/jVVpaPsp97OZ5/tpisXdSnuU/cp6Lz6hHVdoNvMLhk1GXa1PdptWv3yOZ5/t1i8Tdb3Z0/cp6fN8WRRyDkKMkpdeJY5ljZa2BkppNpOSim9ZS3rLvdk39DbzyVU6lJ1Ki/h5v24q8rKN23Su5bqej5pJ3toaNs2OV5zOjaL/Eo6qVOdmnF30V+Cu724AdBWf4WMoyVSld0+y9SUbaNOC6xj60uKVjY4WUVF9m4xcm5SqTteUnxe5e/he1rLRogM8tpVmq2G3ZbslUqUZ7sFZO9nxjFy3ZvdukorTgzfy2zw1N7u7XVrpxSSlTa/K4yluPxXy5sNLtjlNKnFTpqtOo5uVWpOE9y0ubluqKe9ayXXwImb3aXaOeJe7GdTsFZ7tVUk3Jc3uJadzbNDcCty2VuZRyKAY3UcePs9Xy8e7vL5tJXk7Lqz3ZblNbEf8OP4fB1anq011Sf5n3JPvsSXJsho4d6Wq1YpNVai9m99KVNtqNrP1nd62EK0eW5BWq2lL8Gk/wA1SL7SS+Clx85W8yWZZllKgvw42k1aU5PeqS8Z8l3Rsj0Ofz5t6t+YjO7SWrfJGuMpFshQ3sRF8oqU/pZfVo6AiM7J5a6UXKTTnJLhwS6X/fAkyJrWKgAigAAAAAAYcTiYU4uU5KMVzk7AZjHWrRhFynJRiuLk0l8zn20vpSoUrww0e1nw3npBfqcwz3ajFYtt1qjceUI6RXkEdY2i9JmGo3jQ/GqcLrSCfjzOY59tfisW32lRqHKEPVj/AFI7cqmBkuVTMdyoVfcXLbi4FblLlGylwK3KXKXKXCPRhMZOlK8JWel1o07O63ovR666lmIxEpycpycpPi5O/h5dxhuUAq5FDLhsPOrPcpwlUqPXdgru3V8orvdkSbLtl4QtLEy35f5VGTUV/wBSpxl4Rt4sQqPYDAVa8nGlByt7UuEIfzzei8OPRMk2X7OUadnWar1Pd1VGPlxqedl3G337RUYpRpx9mEEoxj4RRilUNRKz1Krdr8FoktEl0S5I81Op7T6yf0sv90zBWxFu98kuZtsk2Yr11HfvCn9X18Buka6M5TluwTlLu+5LtntlpXU6r16IkmTbPUqEUoxV+vM3cKaRnqxiwuHUUkj0ABQAAAAAMdWrGKbk0ori27I8OfZxSwlCdaq7QivOUnwiu9nAtsNusTjZNbzp0NbQg7XXxP8AfmB0zaj0o0KG9DD/AItRaXXsp+P9/A5Rnu0+Jxcm61RuPuRuory5+ZoIyL1IVGVMqmY0y5Mir0y5FiLkUXpi5QBF1wy24uAuUuCgUuC2c0lq7cvPoje5bsvWqJSrP+GpPVb6vWmvgpflXfO3gEaNatRSblJ2jGKcpSfSMVqySZdsnLSWKk6UePY03GVV/wA8tY013avwN/gcNSw6aw8Ny6tKpJ71Wf8ANU5L4Y2SLpSNRKuoKFOHZ0oRp0+cYXvLvnJ6zfeyyUzDUrGLDwqVpbtKLk+q4LxYIvq10jNluWV8S/w4tR5zlw8kSnIdh1dTrvelx3eSJzhMDGCSikkuhKsRnINjqdK0pLfn1l9iV0aCitEZUipFAAAAAAAAAwUYHJvTniZNYakn6tpVWurb3V/6y+Zx5HZ/S9QvVoPl2Tj8pSf3OT5nhd1XQ1GtqO2qLKOJT5lykePF4TjKOj5kVs4yMkWaOnjpR0kv34ntpY+PW3iUbJMuR5I4pdV80XvFJK7aS7wj0plbmueZxvZfN6IyRrp8wPU5hSMW8krt2XebHJ8nxGKu6MLUl7Vet6lOPm+L7kB5JzSV27LvNnlWQ18QlNJUcP8A51dNJr/lU+NR/TvJDl2R4XDtNL+KxC/xKytSg/gpc/GXyNhWqym96pJyffwS6JdDUSvPleX4fDO9GLnWWjxFdKU/9OPs014a956KlRttttt8W9W/G5gdXj4nnrYn+nUI9U6tjzOs5PdinKT5R1Zs8n2br4lptOnT6v2n+h0LItl6NBLdj63NviStRDck2MqVWpV3ux47i+7Og5Xk1OjFKEUl3GyhTSLyKtjGxcAAAAAAAAAAAAAoyoAhnpDyt1qCkl69NuS8HxX0Rx/H0Lr6H0Xi6CnFp8Gjj22WQujUk0vVd2EctxdBxfcYoyN5jqF7mirU3F9xFYa9FPwPJLBdG19Ue6c9C2DKPJHATSu3p3Wf9jzV6E1rxXU3NObXAyLBurKMacW5S03aalKTb91AR+nMkWzuS4jEy3aFFylznLSMF1k3ol4tEuyXYKjQtPGv1+Kw9Jp1P9WpwpruWptsFnka3a0aUFSw9GSh2dNbsXJ63dtZeLer6FiV5cu2XwuHalWf8ZiVwir9hB//AE+iZssZjZTspvSKW7ThaMIrgkorh5FsqiX9Dy1K3l4FZZo1n0tw0XBGKrX6v9DHhqdStLdpRcn3cF5k0yDYTVTrvefHd5Im61EWy7La+JlanFqPOUlp5E92f2Kp0rSn68+svsSnB5fCmkoxSS6HsSIrFRw6itEZgAAAAAAAAAAAAAAAAAAAAGqzzKo16bi1ryfRm1KNAfP+02SyoTkmtE/213ESxlA+jNqMhjiKb09dJ2f2Zw/P8qlRnJNWSdvBgQupCz7iljY1aNymXZW61VQ13F607aaco35X69EyDc7K7MLE0+2qVFCgm05NStdco86kvhj5uPOZYWVLDxcMJDs01aVWVnWqeMl7C+GPzPHD1YxjyhFRilpGMfdhHkv2zFUxCN4zr0OZochwVShLESqSi3VmpJRvole1/Kx75Yj59FxNxkuy9fENOScKffxY3SNSqkpy3YJyk+UfuSXI9iatVqVb1Y+6vuTnItlqNBLdir9XxJBTpJcDLUavKcipUYpRikbaMUi4AAAAAAAAAAAAAAAAAAAAAAAAAAABSSuRDbHZmNeDlFLfS/8AJdGTAtnG4HzLm2VSpSas7XtrxT6M9+zlJRpznzlNpeEVb/feOu7UbKxr3lFJT59JLoyHU9kKzlGCShBdOXN2+oEdr1eS49Fx+Rs8p2YxGIs7bkOsuPkjoOR7H0aST3d6fWWrJRQwyitEKIpkOxVGjZtb0ustSV0cNGK0RnAAAAAAAAAAAAAAAAAAAAAAAAAAAAAAAAAAAALFnZR6F4AokV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" name="AutoShape 8" descr="https://encrypted-tbn3.gstatic.com/images?q=tbn:ANd9GcSpFB1yVbmIIvxI3spajqBZ0UHaCRLE6x_1UUg9MsUFxsB7-wqZT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9207"/>
            <a:ext cx="5333305" cy="579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https://encrypted-tbn3.gstatic.com/images?q=tbn:ANd9GcRxbeJldSj0W4lLzMbt7Dm4uLhIl4js9YO5ZKDBMRf-yBSm8hh6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14908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6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040313" y="1539875"/>
            <a:ext cx="3097212" cy="771623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Obrigado</a:t>
            </a:r>
            <a:endParaRPr lang="en-US" sz="44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338" y="720725"/>
            <a:ext cx="4103687" cy="575945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950" y="3384550"/>
            <a:ext cx="4103688" cy="3095625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355976" y="2627620"/>
            <a:ext cx="476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Visite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 </a:t>
            </a:r>
            <a:r>
              <a:rPr lang="en-GB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nosso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site : www.visus.pt/draytek</a:t>
            </a:r>
            <a:endParaRPr lang="en-GB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339975" y="2708275"/>
            <a:ext cx="4248150" cy="576263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 dirty="0" err="1" smtClean="0">
                <a:solidFill>
                  <a:srgbClr val="C50B0B"/>
                </a:solidFill>
                <a:latin typeface="Arial" charset="0"/>
              </a:rPr>
              <a:t>Os</a:t>
            </a:r>
            <a:r>
              <a:rPr lang="en-GB" sz="4400" b="1" dirty="0" smtClean="0">
                <a:solidFill>
                  <a:srgbClr val="C50B0B"/>
                </a:solidFill>
                <a:latin typeface="Arial" charset="0"/>
              </a:rPr>
              <a:t> </a:t>
            </a:r>
            <a:r>
              <a:rPr lang="en-GB" sz="4400" b="1" dirty="0" err="1" smtClean="0">
                <a:solidFill>
                  <a:srgbClr val="C50B0B"/>
                </a:solidFill>
                <a:latin typeface="Arial" charset="0"/>
              </a:rPr>
              <a:t>Novos</a:t>
            </a:r>
            <a:r>
              <a:rPr lang="en-GB" sz="4400" b="1" dirty="0" smtClean="0">
                <a:solidFill>
                  <a:srgbClr val="C50B0B"/>
                </a:solidFill>
                <a:latin typeface="Arial" charset="0"/>
              </a:rPr>
              <a:t> </a:t>
            </a:r>
            <a:r>
              <a:rPr lang="en-GB" sz="4400" b="1" dirty="0" err="1" smtClean="0">
                <a:solidFill>
                  <a:srgbClr val="C50B0B"/>
                </a:solidFill>
                <a:latin typeface="Arial" charset="0"/>
              </a:rPr>
              <a:t>Produtos</a:t>
            </a:r>
            <a:endParaRPr lang="en-GB" sz="4400" b="1" dirty="0">
              <a:solidFill>
                <a:srgbClr val="C50B0B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1517"/>
            <a:ext cx="4397634" cy="342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Tabela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Comparativa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(2830 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vs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2860)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Rectangle 1"/>
          <p:cNvSpPr/>
          <p:nvPr/>
        </p:nvSpPr>
        <p:spPr>
          <a:xfrm>
            <a:off x="6228184" y="6623774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100" i="1" dirty="0" smtClean="0">
                <a:solidFill>
                  <a:srgbClr val="000000"/>
                </a:solidFill>
                <a:latin typeface="Arial" charset="0"/>
              </a:rPr>
              <a:t>Vigor2860 : Chipset ADSL &gt; LANTIQ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9334" y="1877923"/>
            <a:ext cx="520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modem ADSL2/2+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incorporado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32 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túneis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VPN (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IPSec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/PPTP/L2TP/SSL/</a:t>
            </a:r>
            <a:r>
              <a:rPr lang="en-US" sz="1600" dirty="0" err="1" smtClean="0">
                <a:solidFill>
                  <a:srgbClr val="000000"/>
                </a:solidFill>
                <a:latin typeface="Arial" charset="0"/>
              </a:rPr>
              <a:t>OpenVPN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11327"/>
            <a:ext cx="7772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27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" y="836712"/>
            <a:ext cx="3983443" cy="334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Tabela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Comparativa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(2920 </a:t>
            </a:r>
            <a:r>
              <a:rPr lang="en-GB" sz="2400" b="1" dirty="0" err="1" smtClean="0">
                <a:solidFill>
                  <a:srgbClr val="C50B0B"/>
                </a:solidFill>
                <a:latin typeface="Arial" charset="0"/>
              </a:rPr>
              <a:t>vs</a:t>
            </a: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 2925)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68452"/>
            <a:ext cx="7543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387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58" y="2528890"/>
            <a:ext cx="3910241" cy="173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1673"/>
            <a:ext cx="5126255" cy="396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88913"/>
            <a:ext cx="6572250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smtClean="0">
                <a:solidFill>
                  <a:srgbClr val="C50B0B"/>
                </a:solidFill>
                <a:latin typeface="Arial" charset="0"/>
              </a:rPr>
              <a:t>Vigor2960</a:t>
            </a:r>
            <a:endParaRPr lang="en-GB" sz="2400" b="1" dirty="0">
              <a:solidFill>
                <a:srgbClr val="C50B0B"/>
              </a:solidFill>
              <a:latin typeface="Arial" charset="0"/>
            </a:endParaRPr>
          </a:p>
        </p:txBody>
      </p:sp>
      <p:sp>
        <p:nvSpPr>
          <p:cNvPr id="9220" name="Freeform 4"/>
          <p:cNvSpPr>
            <a:spLocks noChangeArrowheads="1"/>
          </p:cNvSpPr>
          <p:nvPr/>
        </p:nvSpPr>
        <p:spPr bwMode="auto">
          <a:xfrm>
            <a:off x="323850" y="1412875"/>
            <a:ext cx="7127875" cy="5111750"/>
          </a:xfrm>
          <a:custGeom>
            <a:avLst/>
            <a:gdLst>
              <a:gd name="G0" fmla="+- 21600 0 0"/>
              <a:gd name="G1" fmla="+- 1 0 0"/>
              <a:gd name="G2" fmla="+- 2 0 0"/>
              <a:gd name="G3" fmla="*/ 1 28179 49664"/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46" y="4460701"/>
            <a:ext cx="61150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9721850" cy="86360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en-GB" sz="2400" b="1">
                <a:solidFill>
                  <a:srgbClr val="C50B0B"/>
                </a:solidFill>
                <a:latin typeface="Arial" charset="0"/>
              </a:rPr>
              <a:t>VigorAP900 (Giga Ethernet AP)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2588" y="917575"/>
            <a:ext cx="6572250" cy="576263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3" y="1495425"/>
            <a:ext cx="6083300" cy="3787833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Principais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Caracteristicas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: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Concurrent Dual Band (600Mbps) 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Roaming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Gestão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Centralizada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de AP’s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TR069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>
              <a:buFont typeface="Times New Roman" pitchFamily="16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Interfaces HW :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5 x Giga Ethernet LAN (1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PoE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1 x USB 2.0 </a:t>
            </a: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2 x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Antenas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Destacáveis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Botao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de Reset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Botão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Wireless on/off e WPS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75" y="1216025"/>
            <a:ext cx="2160588" cy="3895725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0825" y="227013"/>
            <a:ext cx="5334000" cy="609600"/>
          </a:xfrm>
          <a:prstGeom prst="rect">
            <a:avLst/>
          </a:prstGeom>
          <a:solidFill>
            <a:srgbClr val="C0C0C0"/>
          </a:solidFill>
          <a:ln w="36000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23850" y="-17463"/>
            <a:ext cx="8513763" cy="1143001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1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C50B0B"/>
                </a:solidFill>
                <a:latin typeface="Arial" charset="0"/>
              </a:rPr>
              <a:t>VigorSwitch P1090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0188" y="765175"/>
            <a:ext cx="6572250" cy="576263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1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000000"/>
                </a:solidFill>
                <a:latin typeface="Arial" charset="0"/>
              </a:rPr>
              <a:t>Status: MP → 2013 Q4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5976938" cy="2838450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Main Feature:</a:t>
            </a: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Port 1~ 4 support 802.3at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PoE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Plus (Up to 30 Watt power) </a:t>
            </a: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Support Loop Detection </a:t>
            </a: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Certification Ready for FCC Class B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HW Interface:</a:t>
            </a: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8 x Giga Port with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PoE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728663" lvl="1" indent="-271463">
              <a:buFont typeface="Wingdings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Power on/off Button 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6950" y="2592388"/>
            <a:ext cx="4048125" cy="1728787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16013" y="2636838"/>
            <a:ext cx="6696075" cy="576262"/>
          </a:xfrm>
          <a:prstGeom prst="rect">
            <a:avLst/>
          </a:prstGeom>
          <a:noFill/>
          <a:ln w="3600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400" b="1" dirty="0" err="1" smtClean="0">
                <a:solidFill>
                  <a:srgbClr val="C50B0B"/>
                </a:solidFill>
                <a:latin typeface="Arial" charset="0"/>
              </a:rPr>
              <a:t>Novas</a:t>
            </a:r>
            <a:r>
              <a:rPr lang="en-GB" sz="4400" b="1" dirty="0" smtClean="0">
                <a:solidFill>
                  <a:srgbClr val="C50B0B"/>
                </a:solidFill>
                <a:latin typeface="Arial" charset="0"/>
              </a:rPr>
              <a:t> </a:t>
            </a:r>
            <a:r>
              <a:rPr lang="en-GB" sz="4400" b="1" dirty="0" err="1" smtClean="0">
                <a:solidFill>
                  <a:srgbClr val="C50B0B"/>
                </a:solidFill>
                <a:latin typeface="Arial" charset="0"/>
              </a:rPr>
              <a:t>Funcionalidades</a:t>
            </a:r>
            <a:endParaRPr lang="en-GB" sz="4400" b="1" dirty="0">
              <a:solidFill>
                <a:srgbClr val="C50B0B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細明體"/>
        <a:cs typeface=""/>
      </a:majorFont>
      <a:minorFont>
        <a:latin typeface="Verdana"/>
        <a:ea typeface="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er" charset="0"/>
            <a:ea typeface="細明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er" charset="0"/>
            <a:ea typeface="細明體" pitchFamily="49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er" charset="0"/>
            <a:ea typeface="細明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er" charset="0"/>
            <a:ea typeface="細明體" pitchFamily="49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9471</TotalTime>
  <Words>310</Words>
  <Application>Microsoft Office PowerPoint</Application>
  <PresentationFormat>On-screen Show (4:3)</PresentationFormat>
  <Paragraphs>118</Paragraphs>
  <Slides>21</Slides>
  <Notes>21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佈景主題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rjorge</cp:lastModifiedBy>
  <cp:revision>1203</cp:revision>
  <cp:lastPrinted>2009-09-09T08:39:00Z</cp:lastPrinted>
  <dcterms:created xsi:type="dcterms:W3CDTF">2009-04-22T19:24:48Z</dcterms:created>
  <dcterms:modified xsi:type="dcterms:W3CDTF">2013-10-14T09:42:19Z</dcterms:modified>
</cp:coreProperties>
</file>