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8" r:id="rId2"/>
    <p:sldId id="262" r:id="rId3"/>
    <p:sldId id="290" r:id="rId4"/>
    <p:sldId id="307" r:id="rId5"/>
    <p:sldId id="308" r:id="rId6"/>
    <p:sldId id="280" r:id="rId7"/>
    <p:sldId id="313" r:id="rId8"/>
    <p:sldId id="259" r:id="rId9"/>
    <p:sldId id="291" r:id="rId10"/>
    <p:sldId id="266" r:id="rId11"/>
    <p:sldId id="265" r:id="rId12"/>
    <p:sldId id="263" r:id="rId13"/>
    <p:sldId id="264" r:id="rId14"/>
    <p:sldId id="267" r:id="rId15"/>
    <p:sldId id="287" r:id="rId16"/>
    <p:sldId id="288" r:id="rId17"/>
    <p:sldId id="311" r:id="rId18"/>
    <p:sldId id="301" r:id="rId19"/>
    <p:sldId id="310" r:id="rId20"/>
    <p:sldId id="285" r:id="rId21"/>
    <p:sldId id="309" r:id="rId22"/>
    <p:sldId id="299" r:id="rId23"/>
    <p:sldId id="319" r:id="rId24"/>
    <p:sldId id="321" r:id="rId25"/>
    <p:sldId id="322" r:id="rId26"/>
    <p:sldId id="323" r:id="rId27"/>
    <p:sldId id="28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94660"/>
  </p:normalViewPr>
  <p:slideViewPr>
    <p:cSldViewPr>
      <p:cViewPr varScale="1">
        <p:scale>
          <a:sx n="83" d="100"/>
          <a:sy n="83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E9CC9-12C2-490E-BE2C-933EE3E7FEC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FAA50-E912-4502-BC4B-FF48A92D5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AA50-E912-4502-BC4B-FF48A92D539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AA50-E912-4502-BC4B-FF48A92D539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C192B-D6BD-45C9-9512-6EB8D76BD23E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09FFF1-7C7E-41AA-A69A-14B0478AF9B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.wmf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716800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 smtClean="0"/>
              <a:t>                                                            </a:t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 HDV</a:t>
            </a:r>
            <a:r>
              <a:rPr lang="zh-TW" altLang="en-US" sz="6000" dirty="0" smtClean="0"/>
              <a:t> </a:t>
            </a:r>
            <a:r>
              <a:rPr lang="en-US" altLang="zh-TW" sz="6000" dirty="0" smtClean="0"/>
              <a:t>over IP System</a:t>
            </a:r>
            <a:r>
              <a:rPr lang="zh-TW" altLang="en-US" sz="6000" dirty="0" smtClean="0"/>
              <a:t> </a:t>
            </a:r>
            <a:r>
              <a:rPr lang="en-US" altLang="zh-TW" sz="6000" dirty="0" smtClean="0"/>
              <a:t>Solution</a:t>
            </a:r>
            <a:r>
              <a:rPr lang="zh-TW" altLang="en-US" sz="6000" dirty="0" smtClean="0"/>
              <a:t>           </a:t>
            </a:r>
            <a:endParaRPr lang="zh-TW" altLang="en-US" sz="6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292494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                   HDMI Extender over IP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    HDMI, DVI, VGA K.V. M Extender over IP</a:t>
            </a:r>
          </a:p>
          <a:p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Grp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5656" y="5301208"/>
            <a:ext cx="644547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 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Smart Cabling &amp; Transmission Corp.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12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980728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/>
              <a:t>Splitter over LAN:  One TX to Multi RX</a:t>
            </a:r>
            <a:endParaRPr lang="zh-TW" altLang="en-US" sz="2400" u="sng" dirty="0" smtClean="0"/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1772816"/>
            <a:ext cx="8799853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1268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/>
              <a:t>Matrix Switcher over IP: Multiple TX to Multiple RX </a:t>
            </a:r>
            <a:endParaRPr lang="zh-TW" altLang="en-US" sz="2400" dirty="0"/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844824"/>
            <a:ext cx="838006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512" y="1124744"/>
            <a:ext cx="874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/>
              <a:t>KVM Switcher over IP  :  Multiplex TX to One RX   </a:t>
            </a:r>
            <a:endParaRPr lang="zh-TW" altLang="en-US" sz="2400" u="sng" dirty="0" smtClean="0"/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772816"/>
            <a:ext cx="8352928" cy="446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83671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/>
              <a:t>Multiple KVM Control over IP: Multiplex TX to Multiple RX with multiple Hub</a:t>
            </a:r>
            <a:endParaRPr lang="zh-TW" altLang="en-US" sz="2400" u="sng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8344" y="1628800"/>
            <a:ext cx="8130120" cy="467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9552" y="1268760"/>
          <a:ext cx="7805666" cy="4691739"/>
        </p:xfrm>
        <a:graphic>
          <a:graphicData uri="http://schemas.openxmlformats.org/drawingml/2006/table">
            <a:tbl>
              <a:tblPr/>
              <a:tblGrid>
                <a:gridCol w="909966"/>
                <a:gridCol w="754248"/>
                <a:gridCol w="678934"/>
                <a:gridCol w="882071"/>
                <a:gridCol w="977799"/>
                <a:gridCol w="1190888"/>
                <a:gridCol w="720080"/>
                <a:gridCol w="864096"/>
                <a:gridCol w="827584"/>
              </a:tblGrid>
              <a:tr h="8811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ITEM NO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Function  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HE05BT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i="0" u="none" strike="noStrike" dirty="0" smtClean="0">
                          <a:solidFill>
                            <a:srgbClr val="7030A0"/>
                          </a:solidFill>
                          <a:latin typeface="+mj-lt"/>
                        </a:rPr>
                        <a:t>TX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HDMI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1080P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I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 Extender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RS232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Audio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HKM01BT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i="0" u="none" strike="noStrike" dirty="0" smtClean="0">
                          <a:solidFill>
                            <a:srgbClr val="7030A0"/>
                          </a:solidFill>
                          <a:latin typeface="+mj-lt"/>
                        </a:rPr>
                        <a:t>TX 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HDMI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1080P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IR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Extender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RS232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USB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Audio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DKM01BT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Font typeface="Arial" pitchFamily="34" charset="0"/>
                        <a:buNone/>
                      </a:pPr>
                      <a:r>
                        <a:rPr lang="en-US" altLang="zh-TW" sz="1400" b="1" i="0" u="none" strike="noStrike" dirty="0" smtClean="0">
                          <a:solidFill>
                            <a:srgbClr val="7030A0"/>
                          </a:solidFill>
                          <a:latin typeface="+mj-lt"/>
                        </a:rPr>
                        <a:t>TX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DVI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1080P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IR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Extender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RS232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USB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VKM03BT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i="0" u="none" strike="noStrike" dirty="0" smtClean="0">
                          <a:solidFill>
                            <a:srgbClr val="7030A0"/>
                          </a:solidFill>
                          <a:latin typeface="+mj-lt"/>
                        </a:rPr>
                        <a:t>TX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VGA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1920x1200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IR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Extender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RS232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USB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Audio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HE05BR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RX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HDMI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1080P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Extender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RS232</a:t>
                      </a:r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Audio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HE05BER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RX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HDMI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1080P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HKM01BR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RX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HDMI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1080P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Extender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RS232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USB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Audio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VDKM01BR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RX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VGA+DVI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1920x1200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Extender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RS232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USB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Audio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64"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KM01R-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08720"/>
            <a:ext cx="316835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E05BR-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052736"/>
            <a:ext cx="216024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331640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 smtClean="0"/>
              <a:t> </a:t>
            </a:r>
            <a:r>
              <a:rPr lang="en-US" altLang="zh-TW" b="1" dirty="0" smtClean="0"/>
              <a:t>HE05BT,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07904" y="2636912"/>
            <a:ext cx="5736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 smtClean="0"/>
              <a:t> </a:t>
            </a:r>
            <a:r>
              <a:rPr lang="en-US" altLang="zh-TW" b="1" dirty="0" smtClean="0"/>
              <a:t>                      HE05BER, </a:t>
            </a:r>
          </a:p>
          <a:p>
            <a:r>
              <a:rPr lang="en-US" altLang="zh-TW" sz="1200" b="1" dirty="0" smtClean="0"/>
              <a:t>package include a VESA mounting bracket to fix it at monitor back side  </a:t>
            </a:r>
            <a:endParaRPr lang="zh-TW" altLang="en-US" sz="1200" dirty="0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E05BT,HE05BER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3212976"/>
            <a:ext cx="8064896" cy="306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km01t-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836712"/>
            <a:ext cx="2516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km01r-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836712"/>
            <a:ext cx="25971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KM01-2 Rev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501008"/>
            <a:ext cx="7992888" cy="25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043608" y="26369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 smtClean="0"/>
              <a:t> </a:t>
            </a:r>
            <a:r>
              <a:rPr lang="en-US" altLang="zh-TW" dirty="0" smtClean="0"/>
              <a:t>HKM01BT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w/USB  K/M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88024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 smtClean="0"/>
              <a:t> </a:t>
            </a:r>
            <a:r>
              <a:rPr lang="en-US" altLang="zh-TW" dirty="0" smtClean="0"/>
              <a:t>HKM01BR</a:t>
            </a:r>
          </a:p>
          <a:p>
            <a:r>
              <a:rPr lang="en-US" altLang="zh-TW" dirty="0" smtClean="0"/>
              <a:t>w/USB </a:t>
            </a:r>
            <a:r>
              <a:rPr lang="zh-TW" altLang="en-US" dirty="0" smtClean="0"/>
              <a:t> </a:t>
            </a:r>
            <a:r>
              <a:rPr lang="en-US" altLang="zh-TW" dirty="0" smtClean="0"/>
              <a:t>K/M</a:t>
            </a:r>
            <a:endParaRPr lang="zh-TW" altLang="en-US" dirty="0"/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R01 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581128"/>
            <a:ext cx="7920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48-85-lar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437112"/>
            <a:ext cx="985285" cy="7200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3528" y="105273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dirty="0" smtClean="0"/>
              <a:t>Optional Model--- SR01(LAN Repeater)</a:t>
            </a:r>
          </a:p>
          <a:p>
            <a:pPr lvl="0"/>
            <a:r>
              <a:rPr lang="en-US" altLang="zh-TW" sz="3200" dirty="0" smtClean="0"/>
              <a:t> to extend IP signal over 100 meters.</a:t>
            </a:r>
            <a:endParaRPr lang="zh-TW" altLang="zh-TW" sz="3200" b="1" dirty="0" smtClean="0"/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5" name="圖片 4" descr="JXRVF-GX1124P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63888" y="4869160"/>
            <a:ext cx="1296144" cy="395725"/>
          </a:xfrm>
          <a:prstGeom prst="rect">
            <a:avLst/>
          </a:prstGeom>
        </p:spPr>
      </p:pic>
      <p:pic>
        <p:nvPicPr>
          <p:cNvPr id="6" name="圖片 5" descr="SR01 F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3968" y="2420888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683568" y="4797152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TX</a:t>
            </a:r>
            <a:endParaRPr lang="zh-TW" altLang="en-US" dirty="0"/>
          </a:p>
        </p:txBody>
      </p:sp>
      <p:pic>
        <p:nvPicPr>
          <p:cNvPr id="8" name="圖片 7" descr="SR01 F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80112" y="4797152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>
          <a:xfrm>
            <a:off x="7380312" y="5013176"/>
            <a:ext cx="86409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RX</a:t>
            </a:r>
            <a:endParaRPr lang="zh-TW" altLang="en-US" dirty="0"/>
          </a:p>
        </p:txBody>
      </p:sp>
      <p:pic>
        <p:nvPicPr>
          <p:cNvPr id="10" name="圖片 9" descr="81FJa00A3yL._SL1500_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28384" y="3573016"/>
            <a:ext cx="935169" cy="864096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1187624" y="501317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2627784" y="50131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5" idx="3"/>
            <a:endCxn id="8" idx="1"/>
          </p:cNvCxnSpPr>
          <p:nvPr/>
        </p:nvCxnSpPr>
        <p:spPr>
          <a:xfrm>
            <a:off x="4860032" y="5067023"/>
            <a:ext cx="720080" cy="18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8" idx="3"/>
          </p:cNvCxnSpPr>
          <p:nvPr/>
        </p:nvCxnSpPr>
        <p:spPr>
          <a:xfrm>
            <a:off x="6372200" y="508518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907704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SR01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58011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SR01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779912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HUB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259632" y="436510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CAT5100M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771800" y="429309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CAT5</a:t>
            </a:r>
          </a:p>
          <a:p>
            <a:r>
              <a:rPr lang="en-US" altLang="zh-TW" dirty="0" smtClean="0"/>
              <a:t>100M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788024" y="45091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CAT5</a:t>
            </a:r>
          </a:p>
          <a:p>
            <a:r>
              <a:rPr lang="en-US" altLang="zh-TW" dirty="0" smtClean="0"/>
              <a:t>100M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516216" y="436510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CAT5</a:t>
            </a:r>
          </a:p>
          <a:p>
            <a:r>
              <a:rPr lang="en-US" altLang="zh-TW" dirty="0" smtClean="0"/>
              <a:t>100M</a:t>
            </a:r>
            <a:endParaRPr lang="zh-TW" altLang="en-US" dirty="0"/>
          </a:p>
        </p:txBody>
      </p:sp>
      <p:pic>
        <p:nvPicPr>
          <p:cNvPr id="31" name="圖片 30" descr="slimline_128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186387" y="4437112"/>
            <a:ext cx="957613" cy="576064"/>
          </a:xfrm>
          <a:prstGeom prst="rect">
            <a:avLst/>
          </a:prstGeom>
        </p:spPr>
      </p:pic>
      <p:pic>
        <p:nvPicPr>
          <p:cNvPr id="32" name="圖片 31" descr="thMDA26S7W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279904" y="5013176"/>
            <a:ext cx="864096" cy="648072"/>
          </a:xfrm>
          <a:prstGeom prst="rect">
            <a:avLst/>
          </a:prstGeom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gs1900_24_24hp_48_48hp_p_3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836712"/>
            <a:ext cx="5616624" cy="433003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44924"/>
            <a:ext cx="65" cy="489849"/>
          </a:xfrm>
          <a:prstGeom prst="rect">
            <a:avLst/>
          </a:prstGeom>
          <a:solidFill>
            <a:srgbClr val="E7ED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138500"/>
            <a:ext cx="101022" cy="276999"/>
          </a:xfrm>
          <a:prstGeom prst="rect">
            <a:avLst/>
          </a:prstGeom>
          <a:solidFill>
            <a:srgbClr val="E7ED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9981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-138500"/>
            <a:ext cx="101022" cy="276999"/>
          </a:xfrm>
          <a:prstGeom prst="rect">
            <a:avLst/>
          </a:prstGeom>
          <a:solidFill>
            <a:srgbClr val="E7ED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9981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1560" y="112474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Giga Switch HUB : Must be support IGMP, 8K Jumbo frame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220486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Audio Video :</a:t>
            </a:r>
          </a:p>
          <a:p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Support Multiple</a:t>
            </a:r>
            <a:r>
              <a:rPr lang="zh-TW" altLang="en-US" dirty="0" smtClean="0"/>
              <a:t> </a:t>
            </a:r>
            <a:r>
              <a:rPr lang="en-US" altLang="zh-TW" dirty="0" smtClean="0"/>
              <a:t>video interface,  Matrix/Expandable/long distance.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Easy LAN configuration, </a:t>
            </a:r>
            <a:r>
              <a:rPr lang="zh-TW" altLang="en-US" dirty="0" smtClean="0"/>
              <a:t> </a:t>
            </a:r>
            <a:r>
              <a:rPr lang="en-US" altLang="zh-TW" dirty="0" smtClean="0"/>
              <a:t>(Activated  IGMP /same network segments/Bandwidth calculation)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/>
            <a:r>
              <a:rPr lang="en-US" altLang="zh-TW" dirty="0" smtClean="0"/>
              <a:t>IT 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Security Monitoring :</a:t>
            </a:r>
          </a:p>
          <a:p>
            <a:pPr marL="514350" indent="-514350"/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K.V.M  Control (</a:t>
            </a:r>
            <a:r>
              <a:rPr lang="zh-TW" altLang="en-US" dirty="0" smtClean="0"/>
              <a:t> </a:t>
            </a:r>
            <a:r>
              <a:rPr lang="en-US" altLang="zh-TW" dirty="0" smtClean="0"/>
              <a:t>1 Rx to Many Tx/ Many Rx to 1Tx/ Many  Rx to Many Tx)</a:t>
            </a:r>
          </a:p>
          <a:p>
            <a:pPr marL="514350" indent="-514350">
              <a:buAutoNum type="arabicPlain" startAt="2"/>
            </a:pPr>
            <a:r>
              <a:rPr lang="en-US" altLang="zh-TW" dirty="0" smtClean="0"/>
              <a:t>To combine the existing KVM Switch Server Room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05273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HDV over IP (HDMI/DVI/VGA  or KVM over IP)   Marketing  </a:t>
            </a:r>
            <a:endParaRPr lang="zh-TW" altLang="en-US" sz="32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altLang="zh-TW" sz="3100" dirty="0" smtClean="0"/>
              <a:t/>
            </a:r>
            <a:br>
              <a:rPr lang="en-US" altLang="zh-TW" sz="3100" dirty="0" smtClean="0"/>
            </a:br>
            <a:r>
              <a:rPr lang="en-US" altLang="zh-TW" sz="3100" dirty="0" smtClean="0"/>
              <a:t>    HDV over IP (HDMI/DVI/VGA  or KVM over IP)</a:t>
            </a:r>
            <a:r>
              <a:rPr lang="en-US" altLang="zh-TW" sz="2400" dirty="0" smtClean="0"/>
              <a:t>  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507288" cy="536145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TW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4200" dirty="0" smtClean="0">
                <a:solidFill>
                  <a:srgbClr val="002060"/>
                </a:solidFill>
              </a:rPr>
              <a:t>Features</a:t>
            </a:r>
            <a:r>
              <a:rPr lang="zh-TW" altLang="en-US" sz="4200" dirty="0" smtClean="0"/>
              <a:t>：</a:t>
            </a:r>
            <a:endParaRPr lang="en-US" altLang="zh-TW" sz="4200" dirty="0" smtClean="0"/>
          </a:p>
          <a:p>
            <a:r>
              <a:rPr lang="en-US" altLang="zh-TW" sz="3300" dirty="0" smtClean="0"/>
              <a:t>Send and distribute HDMI 1080p signal over LAN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( not support 3D, 4k2k)  </a:t>
            </a:r>
          </a:p>
          <a:p>
            <a:endParaRPr lang="en-US" altLang="zh-TW" sz="3300" dirty="0" smtClean="0"/>
          </a:p>
          <a:p>
            <a:pPr lvl="0"/>
            <a:r>
              <a:rPr lang="en-US" altLang="zh-TW" sz="3300" dirty="0" smtClean="0"/>
              <a:t>Use IGMP and 8K Jumbo frame packets Gigabit Switch Hub to do HD signal distribution and transmission. </a:t>
            </a:r>
            <a:endParaRPr lang="zh-TW" altLang="zh-TW" sz="3300" dirty="0" smtClean="0"/>
          </a:p>
          <a:p>
            <a:endParaRPr lang="en-US" altLang="zh-TW" sz="3300" dirty="0" smtClean="0"/>
          </a:p>
          <a:p>
            <a:r>
              <a:rPr lang="en-US" altLang="zh-TW" sz="3300" dirty="0" smtClean="0"/>
              <a:t>Expandable,  the Hub location can easily add   Transmitter  or   Receiver if  the  network bandwidth  is enough (TX * 16 pcs; RX:  over 254 pieces ).</a:t>
            </a:r>
          </a:p>
          <a:p>
            <a:endParaRPr lang="en-US" altLang="zh-TW" sz="3300" dirty="0" smtClean="0"/>
          </a:p>
          <a:p>
            <a:endParaRPr lang="en-US" altLang="zh-TW" sz="3300" dirty="0" smtClean="0"/>
          </a:p>
          <a:p>
            <a:r>
              <a:rPr lang="en-US" altLang="zh-TW" sz="3300" dirty="0" smtClean="0"/>
              <a:t>Support   HDMI , DVI, VGA different  interface, all  could be  mixable. </a:t>
            </a:r>
          </a:p>
          <a:p>
            <a:endParaRPr lang="en-US" altLang="zh-TW" sz="3300" dirty="0" smtClean="0"/>
          </a:p>
          <a:p>
            <a:r>
              <a:rPr lang="en-US" altLang="zh-TW" sz="3300" dirty="0" smtClean="0"/>
              <a:t>Support USB Keyboard /Mouse ,</a:t>
            </a:r>
            <a:r>
              <a:rPr lang="zh-TW" altLang="en-US" sz="3300" dirty="0" smtClean="0"/>
              <a:t>   </a:t>
            </a:r>
            <a:r>
              <a:rPr lang="en-US" altLang="zh-TW" sz="3300" dirty="0" smtClean="0"/>
              <a:t>HDMI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(HKM01B) / VGA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(VKM03B)/ DVI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(DKM01B),   </a:t>
            </a:r>
          </a:p>
          <a:p>
            <a:endParaRPr lang="en-US" altLang="zh-TW" sz="3300" dirty="0" smtClean="0"/>
          </a:p>
          <a:p>
            <a:r>
              <a:rPr lang="en-US" altLang="zh-TW" sz="3300" dirty="0" smtClean="0"/>
              <a:t>Support  Bi-Directional RS232, IR, analog audio. </a:t>
            </a:r>
          </a:p>
          <a:p>
            <a:endParaRPr lang="en-US" altLang="zh-TW" sz="3300" dirty="0" smtClean="0"/>
          </a:p>
          <a:p>
            <a:pPr lvl="0"/>
            <a:r>
              <a:rPr lang="en-US" altLang="zh-TW" sz="3300" dirty="0" smtClean="0"/>
              <a:t>As a  Matrix, distributor , switcher  system. </a:t>
            </a:r>
          </a:p>
          <a:p>
            <a:pPr lvl="0"/>
            <a:endParaRPr lang="en-US" altLang="zh-TW" sz="3300" dirty="0" smtClean="0"/>
          </a:p>
          <a:p>
            <a:pPr lvl="0"/>
            <a:r>
              <a:rPr lang="en-US" altLang="zh-TW" sz="3300" dirty="0" smtClean="0"/>
              <a:t>Perfect for large scale remote HD content access and security monitoring systems, digital signage applications.</a:t>
            </a:r>
            <a:endParaRPr lang="zh-TW" altLang="zh-TW" sz="3300" dirty="0" smtClean="0"/>
          </a:p>
          <a:p>
            <a:endParaRPr lang="en-US" altLang="zh-TW" sz="29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514350" indent="-514350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8-85-lar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492896"/>
            <a:ext cx="1187624" cy="867956"/>
          </a:xfrm>
          <a:prstGeom prst="rect">
            <a:avLst/>
          </a:prstGeom>
        </p:spPr>
      </p:pic>
      <p:pic>
        <p:nvPicPr>
          <p:cNvPr id="3" name="圖片 2" descr="81FJa00A3yL._SL1500_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56376" y="1628800"/>
            <a:ext cx="729097" cy="673686"/>
          </a:xfrm>
          <a:prstGeom prst="rect">
            <a:avLst/>
          </a:prstGeom>
        </p:spPr>
      </p:pic>
      <p:pic>
        <p:nvPicPr>
          <p:cNvPr id="4" name="圖片 3" descr="thMDA26S7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44408" y="2852936"/>
            <a:ext cx="504056" cy="378042"/>
          </a:xfrm>
          <a:prstGeom prst="rect">
            <a:avLst/>
          </a:prstGeom>
        </p:spPr>
      </p:pic>
      <p:pic>
        <p:nvPicPr>
          <p:cNvPr id="5" name="圖片 4" descr="slimline_12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56376" y="2276872"/>
            <a:ext cx="949156" cy="570977"/>
          </a:xfrm>
          <a:prstGeom prst="rect">
            <a:avLst/>
          </a:prstGeom>
        </p:spPr>
      </p:pic>
      <p:pic>
        <p:nvPicPr>
          <p:cNvPr id="6" name="圖片 5" descr="th3MIGQOYR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39952" y="3068960"/>
            <a:ext cx="1196466" cy="741809"/>
          </a:xfrm>
          <a:prstGeom prst="rect">
            <a:avLst/>
          </a:prstGeom>
        </p:spPr>
      </p:pic>
      <p:pic>
        <p:nvPicPr>
          <p:cNvPr id="8" name="圖片 7" descr="48-85-larg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3861048"/>
            <a:ext cx="1080120" cy="867956"/>
          </a:xfrm>
          <a:prstGeom prst="rect">
            <a:avLst/>
          </a:prstGeom>
        </p:spPr>
      </p:pic>
      <p:pic>
        <p:nvPicPr>
          <p:cNvPr id="9" name="圖片 8" descr="48-85-larg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5301208"/>
            <a:ext cx="1008112" cy="86795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99592" y="764704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  Server Room/Monitoring Host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Application 2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en-US" altLang="zh-TW" sz="2400" dirty="0" smtClean="0"/>
              <a:t>    (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Multi Console  Control  without K.V.M Switch )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1331640" y="249289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TX1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7236296" y="4005064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RX2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211960" y="22768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 </a:t>
            </a:r>
          </a:p>
          <a:p>
            <a:r>
              <a:rPr lang="en-US" altLang="zh-TW" sz="1400" dirty="0" smtClean="0"/>
              <a:t>Gigabit  HUB</a:t>
            </a:r>
            <a:r>
              <a:rPr lang="en-US" altLang="zh-TW" sz="1400" dirty="0" smtClean="0">
                <a:latin typeface="+mn-ea"/>
              </a:rPr>
              <a:t>1</a:t>
            </a:r>
            <a:endParaRPr lang="zh-TW" altLang="en-US" sz="1400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899592" y="2852936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27584" y="4365104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755576" y="5661248"/>
            <a:ext cx="504056" cy="720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2195736" y="3140968"/>
            <a:ext cx="194421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endCxn id="14" idx="2"/>
          </p:cNvCxnSpPr>
          <p:nvPr/>
        </p:nvCxnSpPr>
        <p:spPr>
          <a:xfrm>
            <a:off x="5580112" y="4293096"/>
            <a:ext cx="1656184" cy="36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0" y="1772817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Server or DVR(pc base)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339752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CATX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100M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580112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CATX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100M</a:t>
            </a:r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1259632" y="4077072"/>
            <a:ext cx="8640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TX2</a:t>
            </a:r>
            <a:endParaRPr lang="zh-TW" altLang="en-US" dirty="0"/>
          </a:p>
        </p:txBody>
      </p:sp>
      <p:sp>
        <p:nvSpPr>
          <p:cNvPr id="26" name="橢圓 25"/>
          <p:cNvSpPr/>
          <p:nvPr/>
        </p:nvSpPr>
        <p:spPr>
          <a:xfrm>
            <a:off x="1187624" y="5301208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TX3</a:t>
            </a:r>
          </a:p>
          <a:p>
            <a:pPr algn="ctr"/>
            <a:endParaRPr lang="zh-TW" altLang="en-US" dirty="0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2339752" y="4509120"/>
            <a:ext cx="2016224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2051720" y="4221088"/>
            <a:ext cx="2304256" cy="36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橢圓 47"/>
          <p:cNvSpPr/>
          <p:nvPr/>
        </p:nvSpPr>
        <p:spPr>
          <a:xfrm>
            <a:off x="7164288" y="220486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RX1</a:t>
            </a:r>
            <a:endParaRPr lang="zh-TW" altLang="en-US" dirty="0"/>
          </a:p>
        </p:txBody>
      </p:sp>
      <p:sp>
        <p:nvSpPr>
          <p:cNvPr id="49" name="橢圓 48"/>
          <p:cNvSpPr/>
          <p:nvPr/>
        </p:nvSpPr>
        <p:spPr>
          <a:xfrm>
            <a:off x="7164288" y="5589240"/>
            <a:ext cx="10081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RX3</a:t>
            </a:r>
            <a:endParaRPr lang="zh-TW" altLang="en-US" dirty="0"/>
          </a:p>
        </p:txBody>
      </p:sp>
      <p:pic>
        <p:nvPicPr>
          <p:cNvPr id="51" name="圖片 50" descr="81FJa00A3yL._SL1500_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44408" y="3933056"/>
            <a:ext cx="729097" cy="673686"/>
          </a:xfrm>
          <a:prstGeom prst="rect">
            <a:avLst/>
          </a:prstGeom>
        </p:spPr>
      </p:pic>
      <p:pic>
        <p:nvPicPr>
          <p:cNvPr id="52" name="圖片 51" descr="81FJa00A3yL._SL1500_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589240"/>
            <a:ext cx="729097" cy="673686"/>
          </a:xfrm>
          <a:prstGeom prst="rect">
            <a:avLst/>
          </a:prstGeom>
        </p:spPr>
      </p:pic>
      <p:pic>
        <p:nvPicPr>
          <p:cNvPr id="53" name="圖片 52" descr="slimline_12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844" y="4437112"/>
            <a:ext cx="949156" cy="570977"/>
          </a:xfrm>
          <a:prstGeom prst="rect">
            <a:avLst/>
          </a:prstGeom>
        </p:spPr>
      </p:pic>
      <p:pic>
        <p:nvPicPr>
          <p:cNvPr id="54" name="圖片 53" descr="slimline_12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40352" y="6287023"/>
            <a:ext cx="949156" cy="570977"/>
          </a:xfrm>
          <a:prstGeom prst="rect">
            <a:avLst/>
          </a:prstGeom>
        </p:spPr>
      </p:pic>
      <p:pic>
        <p:nvPicPr>
          <p:cNvPr id="56" name="圖片 55" descr="thMDA26S7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39944" y="6479958"/>
            <a:ext cx="504056" cy="378042"/>
          </a:xfrm>
          <a:prstGeom prst="rect">
            <a:avLst/>
          </a:prstGeom>
        </p:spPr>
      </p:pic>
      <p:pic>
        <p:nvPicPr>
          <p:cNvPr id="57" name="圖片 56" descr="thMDA26S7W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639944" y="5013176"/>
            <a:ext cx="312035" cy="234026"/>
          </a:xfrm>
          <a:prstGeom prst="rect">
            <a:avLst/>
          </a:prstGeom>
        </p:spPr>
      </p:pic>
      <p:cxnSp>
        <p:nvCxnSpPr>
          <p:cNvPr id="59" name="直線單箭頭接點 58"/>
          <p:cNvCxnSpPr>
            <a:endCxn id="49" idx="1"/>
          </p:cNvCxnSpPr>
          <p:nvPr/>
        </p:nvCxnSpPr>
        <p:spPr>
          <a:xfrm>
            <a:off x="5148064" y="4509120"/>
            <a:ext cx="2163859" cy="1185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5220072" y="2780928"/>
            <a:ext cx="194421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圖片 64" descr="th3MIGQOYR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83992">
            <a:off x="4446969" y="5116657"/>
            <a:ext cx="1196466" cy="741809"/>
          </a:xfrm>
          <a:prstGeom prst="rect">
            <a:avLst/>
          </a:prstGeom>
        </p:spPr>
      </p:pic>
      <p:sp>
        <p:nvSpPr>
          <p:cNvPr id="66" name="文字方塊 65"/>
          <p:cNvSpPr txBox="1"/>
          <p:nvPr/>
        </p:nvSpPr>
        <p:spPr>
          <a:xfrm>
            <a:off x="4499992" y="4437112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 </a:t>
            </a:r>
          </a:p>
          <a:p>
            <a:r>
              <a:rPr lang="en-US" altLang="zh-TW" sz="1200" dirty="0" smtClean="0"/>
              <a:t>Gigabit HUB</a:t>
            </a:r>
            <a:r>
              <a:rPr lang="en-US" altLang="zh-TW" sz="1200" dirty="0" smtClean="0">
                <a:latin typeface="+mn-ea"/>
              </a:rPr>
              <a:t>2</a:t>
            </a:r>
            <a:endParaRPr lang="en-US" altLang="zh-TW" sz="1200" dirty="0" smtClean="0"/>
          </a:p>
          <a:p>
            <a:endParaRPr lang="zh-TW" altLang="en-US" dirty="0"/>
          </a:p>
        </p:txBody>
      </p:sp>
      <p:cxnSp>
        <p:nvCxnSpPr>
          <p:cNvPr id="68" name="直線單箭頭接點 67"/>
          <p:cNvCxnSpPr/>
          <p:nvPr/>
        </p:nvCxnSpPr>
        <p:spPr>
          <a:xfrm>
            <a:off x="4932040" y="3645024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4067944" y="5445224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5220072" y="587727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3131840" y="5733256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TX4</a:t>
            </a:r>
            <a:endParaRPr lang="zh-TW" altLang="en-US" dirty="0"/>
          </a:p>
        </p:txBody>
      </p:sp>
      <p:sp>
        <p:nvSpPr>
          <p:cNvPr id="50" name="橢圓 49"/>
          <p:cNvSpPr/>
          <p:nvPr/>
        </p:nvSpPr>
        <p:spPr>
          <a:xfrm>
            <a:off x="5148064" y="5733256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RX4</a:t>
            </a:r>
          </a:p>
          <a:p>
            <a:pPr algn="ctr"/>
            <a:endParaRPr lang="zh-TW" altLang="en-US" dirty="0"/>
          </a:p>
        </p:txBody>
      </p:sp>
      <p:pic>
        <p:nvPicPr>
          <p:cNvPr id="58" name="圖片 57" descr="81FJa00A3yL._SL1500_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220072" y="6309320"/>
            <a:ext cx="593809" cy="548680"/>
          </a:xfrm>
          <a:prstGeom prst="rect">
            <a:avLst/>
          </a:prstGeom>
        </p:spPr>
      </p:pic>
      <p:pic>
        <p:nvPicPr>
          <p:cNvPr id="62" name="圖片 61" descr="slimline_1280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652120" y="6287023"/>
            <a:ext cx="648072" cy="570977"/>
          </a:xfrm>
          <a:prstGeom prst="rect">
            <a:avLst/>
          </a:prstGeom>
        </p:spPr>
      </p:pic>
      <p:pic>
        <p:nvPicPr>
          <p:cNvPr id="67" name="圖片 66" descr="thMDA26S7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6479958"/>
            <a:ext cx="504056" cy="378042"/>
          </a:xfrm>
          <a:prstGeom prst="rect">
            <a:avLst/>
          </a:prstGeom>
        </p:spPr>
      </p:pic>
      <p:cxnSp>
        <p:nvCxnSpPr>
          <p:cNvPr id="70" name="直線單箭頭接點 69"/>
          <p:cNvCxnSpPr>
            <a:endCxn id="50" idx="1"/>
          </p:cNvCxnSpPr>
          <p:nvPr/>
        </p:nvCxnSpPr>
        <p:spPr>
          <a:xfrm>
            <a:off x="5220072" y="5661248"/>
            <a:ext cx="75627" cy="1669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圖片 59" descr="48-85-larg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23728" y="5990044"/>
            <a:ext cx="1008112" cy="86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HDV System Demo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 smtClean="0"/>
              <a:t>Equipments:</a:t>
            </a:r>
          </a:p>
          <a:p>
            <a:pPr>
              <a:buNone/>
            </a:pPr>
            <a:r>
              <a:rPr lang="en-US" altLang="zh-TW" dirty="0" smtClean="0"/>
              <a:t>    1</a:t>
            </a:r>
            <a:r>
              <a:rPr lang="en-US" altLang="zh-TW" dirty="0" smtClean="0">
                <a:solidFill>
                  <a:srgbClr val="0070C0"/>
                </a:solidFill>
              </a:rPr>
              <a:t>.  </a:t>
            </a:r>
            <a:r>
              <a:rPr lang="en-US" altLang="zh-TW" b="1" dirty="0" smtClean="0">
                <a:solidFill>
                  <a:srgbClr val="0070C0"/>
                </a:solidFill>
              </a:rPr>
              <a:t>Source  Device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 BD (Channel 1) /</a:t>
            </a:r>
            <a:r>
              <a:rPr lang="zh-TW" altLang="en-US" dirty="0" smtClean="0"/>
              <a:t>   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</a:t>
            </a:r>
            <a:r>
              <a:rPr lang="en-US" altLang="zh-TW" dirty="0" smtClean="0"/>
              <a:t> PS3 (Channel 2)/Notebook (Channel 3  )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2.  </a:t>
            </a:r>
            <a:r>
              <a:rPr lang="en-US" altLang="zh-TW" b="1" dirty="0" smtClean="0">
                <a:solidFill>
                  <a:schemeClr val="accent1"/>
                </a:solidFill>
              </a:rPr>
              <a:t>Output Device:</a:t>
            </a:r>
            <a:r>
              <a:rPr lang="zh-TW" altLang="en-US" b="1" dirty="0" smtClean="0">
                <a:solidFill>
                  <a:schemeClr val="accent1"/>
                </a:solidFill>
              </a:rPr>
              <a:t> 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TV (1080p)* 1 ; LCD display *2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3.   Tx  : HE05BT *</a:t>
            </a:r>
            <a:r>
              <a:rPr lang="en-US" altLang="zh-TW" b="1" dirty="0" smtClean="0">
                <a:latin typeface="+mn-ea"/>
              </a:rPr>
              <a:t>2</a:t>
            </a:r>
            <a:r>
              <a:rPr lang="en-US" altLang="zh-TW" dirty="0" smtClean="0"/>
              <a:t>   / HKM01BT </a:t>
            </a:r>
            <a:r>
              <a:rPr lang="en-US" altLang="zh-TW" b="1" dirty="0" smtClean="0"/>
              <a:t>*</a:t>
            </a:r>
            <a:r>
              <a:rPr lang="en-US" altLang="zh-TW" b="1" dirty="0" smtClean="0">
                <a:latin typeface="+mn-ea"/>
              </a:rPr>
              <a:t>1(include </a:t>
            </a:r>
            <a:r>
              <a:rPr lang="en-US" altLang="zh-TW" dirty="0" smtClean="0"/>
              <a:t>USB)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dirty="0" smtClean="0"/>
              <a:t>         Rx:  HE05BER</a:t>
            </a:r>
            <a:r>
              <a:rPr lang="en-US" altLang="zh-TW" dirty="0" smtClean="0">
                <a:latin typeface="+mn-ea"/>
              </a:rPr>
              <a:t>*</a:t>
            </a:r>
            <a:r>
              <a:rPr lang="en-US" altLang="zh-TW" b="1" dirty="0" smtClean="0">
                <a:latin typeface="+mn-ea"/>
              </a:rPr>
              <a:t>1</a:t>
            </a:r>
            <a:r>
              <a:rPr lang="en-US" altLang="zh-TW" dirty="0" smtClean="0">
                <a:latin typeface="+mn-ea"/>
              </a:rPr>
              <a:t>/</a:t>
            </a:r>
            <a:r>
              <a:rPr lang="en-US" altLang="zh-TW" dirty="0" smtClean="0"/>
              <a:t>  HE05BR*1/  HKM01BR*</a:t>
            </a:r>
            <a:r>
              <a:rPr lang="en-US" altLang="zh-TW" b="1" dirty="0" smtClean="0">
                <a:latin typeface="+mn-ea"/>
              </a:rPr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(include USB)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4. Giga Switch 8 PORT  Gigabit HUB *1 (support IGMP, 8K   </a:t>
            </a:r>
          </a:p>
          <a:p>
            <a:pPr>
              <a:buNone/>
            </a:pPr>
            <a:r>
              <a:rPr lang="en-US" altLang="zh-TW" dirty="0" smtClean="0"/>
              <a:t>         jumbo frame) </a:t>
            </a:r>
          </a:p>
          <a:p>
            <a:pPr>
              <a:buNone/>
            </a:pPr>
            <a:r>
              <a:rPr lang="en-US" altLang="zh-TW" dirty="0" smtClean="0"/>
              <a:t>  </a:t>
            </a:r>
          </a:p>
          <a:p>
            <a:pPr>
              <a:buNone/>
            </a:pPr>
            <a:r>
              <a:rPr lang="en-US" altLang="zh-TW" dirty="0" smtClean="0"/>
              <a:t>     5. Cable </a:t>
            </a:r>
            <a:r>
              <a:rPr lang="zh-TW" altLang="en-US" dirty="0" smtClean="0"/>
              <a:t> </a:t>
            </a:r>
            <a:r>
              <a:rPr lang="en-US" altLang="zh-TW" dirty="0" smtClean="0"/>
              <a:t>Cat5e 150M / HDMI Cable 3M   </a:t>
            </a:r>
            <a:endParaRPr lang="en-US" altLang="zh-TW" dirty="0"/>
          </a:p>
          <a:p>
            <a:pPr>
              <a:buNone/>
            </a:pPr>
            <a:r>
              <a:rPr lang="en-US" altLang="zh-TW" dirty="0" smtClean="0"/>
              <a:t> 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DV Video 1IN 30U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2276872"/>
            <a:ext cx="7016441" cy="394674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5616" y="105273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1080P 3 IN  3 OUT  Video Application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3648" y="55892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/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87624" y="148478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For  video demo , welcome go to below link </a:t>
            </a:r>
          </a:p>
          <a:p>
            <a:r>
              <a:rPr lang="en-US" altLang="zh-TW" dirty="0" smtClean="0"/>
              <a:t> ftp://ftp.sct.com.tw/HDV%20over%20IP%20video%20file</a:t>
            </a:r>
            <a:endParaRPr lang="zh-TW" altLang="en-US" dirty="0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Q &amp;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363272" cy="5616624"/>
          </a:xfrm>
        </p:spPr>
        <p:txBody>
          <a:bodyPr>
            <a:noAutofit/>
          </a:bodyPr>
          <a:lstStyle/>
          <a:p>
            <a:r>
              <a:rPr lang="en-US" altLang="zh-TW" sz="2000" dirty="0" smtClean="0"/>
              <a:t>Q :  Video resolution Support ?</a:t>
            </a:r>
            <a:r>
              <a:rPr lang="zh-TW" altLang="en-US" sz="2000" dirty="0" smtClean="0"/>
              <a:t>  </a:t>
            </a:r>
            <a:endParaRPr lang="en-US" altLang="zh-TW" sz="2000" dirty="0" smtClean="0"/>
          </a:p>
          <a:p>
            <a:r>
              <a:rPr lang="en-US" altLang="zh-TW" sz="2000" dirty="0" smtClean="0"/>
              <a:t> A: 1080P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Q:  Audio Support?</a:t>
            </a:r>
          </a:p>
          <a:p>
            <a:r>
              <a:rPr lang="zh-TW" altLang="en-US" sz="2000" dirty="0" smtClean="0"/>
              <a:t> </a:t>
            </a:r>
            <a:r>
              <a:rPr lang="en-US" altLang="zh-TW" sz="2000" dirty="0" smtClean="0"/>
              <a:t>A:  Yes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Q:  Is there any video play lag issue?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r>
              <a:rPr lang="en-US" altLang="zh-TW" sz="2000" dirty="0" smtClean="0"/>
              <a:t>A:  No, the new chipset solution only need to work with Gigabit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Switch Hub1 built in </a:t>
            </a:r>
            <a:r>
              <a:rPr lang="zh-TW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IGMP function and make sure it have been activated.  </a:t>
            </a:r>
            <a:r>
              <a:rPr lang="en-US" altLang="zh-TW" sz="2000" dirty="0" smtClean="0"/>
              <a:t>Under  allowable bandwidth condition, there won’t be any lag occurred. </a:t>
            </a:r>
          </a:p>
          <a:p>
            <a:r>
              <a:rPr lang="en-US" altLang="zh-TW" sz="2000" dirty="0" smtClean="0"/>
              <a:t> .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en-US" altLang="zh-TW" sz="2000" dirty="0" smtClean="0"/>
              <a:t>Q:  How many TX and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RX?</a:t>
            </a:r>
          </a:p>
          <a:p>
            <a:r>
              <a:rPr lang="en-US" altLang="zh-TW" sz="2000" dirty="0" smtClean="0"/>
              <a:t> A:   The transmitter  with rotary switch setting with  max. 16 channel </a:t>
            </a:r>
            <a:r>
              <a:rPr lang="en-US" altLang="zh-TW" sz="2000" dirty="0" smtClean="0">
                <a:solidFill>
                  <a:srgbClr val="FF0000"/>
                </a:solidFill>
              </a:rPr>
              <a:t>( 0-15), receiver could be unlimited  channels </a:t>
            </a:r>
            <a:r>
              <a:rPr lang="en-US" altLang="zh-TW" sz="2000" dirty="0" smtClean="0"/>
              <a:t>(work with HUB PORT).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Q &amp;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Ｑ：</a:t>
            </a:r>
            <a:r>
              <a:rPr lang="en-US" altLang="zh-TW" dirty="0" smtClean="0"/>
              <a:t>If TX(VGA) and RX (HDMI) with different interface, Could be direct connection without through HUB ?</a:t>
            </a:r>
          </a:p>
          <a:p>
            <a:r>
              <a:rPr lang="zh-TW" altLang="en-US" dirty="0" smtClean="0"/>
              <a:t>Ａ：</a:t>
            </a:r>
            <a:r>
              <a:rPr lang="en-US" altLang="zh-TW" dirty="0" smtClean="0"/>
              <a:t>Yes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Q:  UTP and FTP cable , different performance?</a:t>
            </a:r>
          </a:p>
          <a:p>
            <a:r>
              <a:rPr lang="en-US" altLang="zh-TW" dirty="0" smtClean="0"/>
              <a:t>A:  If the connection through HUB, the performance is same.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Q:  At same zone, If multiple RX use IR remote control, the signal will be received at same time?</a:t>
            </a:r>
          </a:p>
          <a:p>
            <a:r>
              <a:rPr lang="en-US" altLang="zh-TW" dirty="0" smtClean="0"/>
              <a:t>A:  Yes, it is possible to received the IR signal at same time if the RX remote control within effective distance . (IR infra red/distance 5M/angle 55 degree)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7667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Ｑ：</a:t>
            </a:r>
            <a:r>
              <a:rPr lang="en-US" altLang="zh-TW" sz="2800" dirty="0" smtClean="0"/>
              <a:t>Bandwidth Calculation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r>
              <a:rPr lang="zh-TW" altLang="en-US" sz="2800" dirty="0" smtClean="0"/>
              <a:t>Ａ：</a:t>
            </a:r>
            <a:r>
              <a:rPr lang="en-US" altLang="zh-TW" sz="2800" dirty="0" smtClean="0"/>
              <a:t>If Video resolution is 1080P,  it would be around 100</a:t>
            </a:r>
            <a:r>
              <a:rPr lang="zh-TW" altLang="en-US" sz="2800" dirty="0" smtClean="0"/>
              <a:t>Ｍ</a:t>
            </a:r>
            <a:r>
              <a:rPr lang="en-US" altLang="zh-TW" sz="2800" dirty="0" smtClean="0"/>
              <a:t>bit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(Please refer to below resolution/bandwidth chart)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Others:</a:t>
            </a:r>
          </a:p>
          <a:p>
            <a:pPr>
              <a:buNone/>
            </a:pPr>
            <a:r>
              <a:rPr lang="zh-TW" altLang="en-US" sz="2800" dirty="0" smtClean="0"/>
              <a:t>    </a:t>
            </a:r>
            <a:r>
              <a:rPr lang="en-US" altLang="zh-TW" sz="2800" dirty="0" smtClean="0"/>
              <a:t>Caution: When Gigabit  Hub1 series connection to Gigabit Hub2, the series bandwidth will be as 1 Gbps.</a:t>
            </a:r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</p:txBody>
      </p:sp>
      <p:pic>
        <p:nvPicPr>
          <p:cNvPr id="3" name="圖片 2" descr="48-85-lar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4077072"/>
            <a:ext cx="1187624" cy="867956"/>
          </a:xfrm>
          <a:prstGeom prst="rect">
            <a:avLst/>
          </a:prstGeom>
        </p:spPr>
      </p:pic>
      <p:pic>
        <p:nvPicPr>
          <p:cNvPr id="4" name="圖片 3" descr="th3MIGQOY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3688" y="4437112"/>
            <a:ext cx="1196466" cy="741809"/>
          </a:xfrm>
          <a:prstGeom prst="rect">
            <a:avLst/>
          </a:prstGeom>
        </p:spPr>
      </p:pic>
      <p:pic>
        <p:nvPicPr>
          <p:cNvPr id="5" name="圖片 4" descr="th3MIGQOY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2200" y="4293096"/>
            <a:ext cx="1196466" cy="741809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2771800" y="4653136"/>
            <a:ext cx="3456384" cy="61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851920" y="4365104"/>
            <a:ext cx="1224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sz="1600" dirty="0" smtClean="0"/>
              <a:t>bandwidth 1Gbps</a:t>
            </a:r>
          </a:p>
        </p:txBody>
      </p:sp>
      <p:sp>
        <p:nvSpPr>
          <p:cNvPr id="8" name="矩形 7"/>
          <p:cNvSpPr/>
          <p:nvPr/>
        </p:nvSpPr>
        <p:spPr>
          <a:xfrm>
            <a:off x="1907704" y="5013176"/>
            <a:ext cx="1528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Gigabit Hub 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04248" y="49411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Gigabit Hub2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55576" y="2204864"/>
          <a:ext cx="7848872" cy="3805575"/>
        </p:xfrm>
        <a:graphic>
          <a:graphicData uri="http://schemas.openxmlformats.org/drawingml/2006/table">
            <a:tbl>
              <a:tblPr/>
              <a:tblGrid>
                <a:gridCol w="3260578"/>
                <a:gridCol w="4588294"/>
              </a:tblGrid>
              <a:tr h="598695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Resolution (@60Hz)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Average Bandwidth (Mbps)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71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Arial"/>
                          <a:ea typeface="新細明體"/>
                          <a:cs typeface="Verdana"/>
                        </a:rPr>
                        <a:t>1080p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Arial"/>
                          <a:ea typeface="新細明體"/>
                          <a:cs typeface="Verdana"/>
                        </a:rPr>
                        <a:t>77 (24 ~ 91)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71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720p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46 (29 ~ 150)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71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480p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63 (36 ~ 73)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95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1600x1200 (UXGA)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59 (24 ~ 73)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95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1280x1024 (SXGA)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58 (31 ~ 76)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05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Arial"/>
                          <a:ea typeface="新細明體"/>
                          <a:cs typeface="Verdana"/>
                        </a:rPr>
                        <a:t>1024x768 (XGA)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Arial"/>
                          <a:ea typeface="新細明體"/>
                          <a:cs typeface="Verdana"/>
                        </a:rPr>
                        <a:t>118 (56 ~ 138)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05">
                <a:tc>
                  <a:txBody>
                    <a:bodyPr/>
                    <a:lstStyle/>
                    <a:p>
                      <a:pPr marL="57150" marR="57785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800x600 (SVGA)</a:t>
                      </a:r>
                      <a:endParaRPr lang="zh-TW" sz="2400" kern="1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7785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  <a:cs typeface="Verdana"/>
                        </a:rPr>
                        <a:t>83 (64 ~ 107)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369" marR="17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24743"/>
            <a:ext cx="909248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Bandwidth Chart: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Verdana" pitchFamily="34" charset="0"/>
              </a:rPr>
              <a:t>The bandwidth will be varied based on different resolution.  Higher resolution may not request bigger bandwidth.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Verdana" pitchFamily="34" charset="0"/>
              </a:rPr>
              <a:t>Below Chart is the resolution and bandwidth status for reference. 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2708920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smtClean="0"/>
              <a:t>End</a:t>
            </a:r>
          </a:p>
          <a:p>
            <a:pPr algn="ctr"/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476673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 smtClean="0"/>
          </a:p>
          <a:p>
            <a:r>
              <a:rPr lang="en-US" altLang="zh-TW" sz="2800" dirty="0" smtClean="0"/>
              <a:t>System Control 1 :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Remote Control ( Each Receiver)</a:t>
            </a:r>
          </a:p>
          <a:p>
            <a:endParaRPr lang="en-US" altLang="zh-TW" sz="3200" dirty="0" smtClean="0"/>
          </a:p>
          <a:p>
            <a:r>
              <a:rPr lang="en-US" altLang="zh-TW" sz="2800" dirty="0" smtClean="0"/>
              <a:t>Source side, setup the channel(0-15)</a:t>
            </a:r>
          </a:p>
          <a:p>
            <a:endParaRPr lang="en-US" altLang="zh-TW" sz="3200" dirty="0" smtClean="0"/>
          </a:p>
          <a:p>
            <a:r>
              <a:rPr lang="en-US" altLang="zh-TW" sz="2800" dirty="0" smtClean="0"/>
              <a:t>Remote Side, using remote control </a:t>
            </a:r>
          </a:p>
          <a:p>
            <a:r>
              <a:rPr lang="en-US" altLang="zh-TW" sz="2800" dirty="0" smtClean="0"/>
              <a:t> select the input source (number+enter)</a:t>
            </a:r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1026" name="Picture 2" descr="C:\Users\wenche\Pictures\remote contr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2204864"/>
            <a:ext cx="1656184" cy="36004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268760"/>
            <a:ext cx="7208966" cy="443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043608" y="62068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System Control 2: </a:t>
            </a:r>
            <a:r>
              <a:rPr lang="en-US" altLang="zh-TW" sz="2800" dirty="0" smtClean="0"/>
              <a:t>Software Windows base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580526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  1 Start Stream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2 Stop Stream</a:t>
            </a:r>
            <a:r>
              <a:rPr lang="zh-TW" altLang="en-US" sz="2000" dirty="0" smtClean="0"/>
              <a:t>   </a:t>
            </a:r>
            <a:r>
              <a:rPr lang="en-US" altLang="zh-TW" sz="2000" dirty="0" smtClean="0"/>
              <a:t>3 Announcement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Stream status </a:t>
            </a:r>
            <a:r>
              <a:rPr lang="zh-TW" altLang="en-US" sz="2000" dirty="0" smtClean="0"/>
              <a:t> </a:t>
            </a:r>
            <a:endParaRPr lang="zh-TW" altLang="en-US" sz="2000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nche\Pictures\Screenshot_2015-01-20-09-45-1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340768"/>
            <a:ext cx="2520280" cy="4464495"/>
          </a:xfrm>
          <a:prstGeom prst="rect">
            <a:avLst/>
          </a:prstGeom>
          <a:noFill/>
        </p:spPr>
      </p:pic>
      <p:pic>
        <p:nvPicPr>
          <p:cNvPr id="3075" name="Picture 3" descr="C:\Users\wenche\Pictures\Screenshot_2015-01-20-09-45-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340768"/>
            <a:ext cx="2648223" cy="446449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899592" y="692696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System Control 3 </a:t>
            </a:r>
            <a:r>
              <a:rPr lang="en-US" altLang="zh-TW" sz="2800" dirty="0" smtClean="0"/>
              <a:t>: </a:t>
            </a:r>
            <a:r>
              <a:rPr lang="en-US" altLang="zh-TW" sz="2400" dirty="0" smtClean="0"/>
              <a:t>Android /Iphone Mobile phone/Pad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31640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Client :  Output monitor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58772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Host : Input Source Device</a:t>
            </a:r>
          </a:p>
          <a:p>
            <a:endParaRPr lang="zh-TW" altLang="en-US" dirty="0"/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System Features</a:t>
            </a:r>
            <a:r>
              <a:rPr lang="zh-TW" altLang="en-US" sz="3600" dirty="0" smtClean="0"/>
              <a:t>：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To send HD signal for extra longer distance go through Hub (with Fiber optic port)  </a:t>
            </a:r>
          </a:p>
          <a:p>
            <a:pPr lvl="0"/>
            <a:endParaRPr lang="en-US" altLang="zh-TW" dirty="0" smtClean="0"/>
          </a:p>
          <a:p>
            <a:pPr lvl="0"/>
            <a:r>
              <a:rPr lang="en-US" altLang="zh-TW" dirty="0" smtClean="0"/>
              <a:t>Support point to point and 1 input to Multiple output, or multiple source devices to multi-display connections via Gigabit network switch.  </a:t>
            </a:r>
            <a:endParaRPr lang="zh-TW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RS232 built in distribution function, to send RS232 signal from one TX to multiple RX.  When Remote Control  by  RS232 commands, it could control  TX / RX channel selection and do group management functions to control the screen / projector  (power on/off, mute..etc)  with RS232 interface.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If the monitor not support RS232 interface, to add on our optional model:   “Programmable IR module” to receive RS232 commands and do control the monitors for power on/off, mute…etc. </a:t>
            </a:r>
            <a:endParaRPr lang="zh-TW" alt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/>
            </a:r>
            <a:br>
              <a:rPr lang="zh-TW" altLang="en-US" sz="5400" dirty="0" smtClean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7056784" cy="1080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TW" sz="5900" dirty="0" smtClean="0">
                <a:solidFill>
                  <a:srgbClr val="0000FF"/>
                </a:solidFill>
              </a:rPr>
              <a:t>                                  </a:t>
            </a:r>
            <a:r>
              <a:rPr lang="en-US" altLang="zh-TW" sz="12800" dirty="0" smtClean="0">
                <a:solidFill>
                  <a:srgbClr val="0000FF"/>
                </a:solidFill>
              </a:rPr>
              <a:t>HDV System Configuration</a:t>
            </a:r>
            <a:r>
              <a:rPr lang="en-US" altLang="zh-TW" sz="12800" b="1" i="1" dirty="0" smtClean="0"/>
              <a:t> </a:t>
            </a:r>
          </a:p>
          <a:p>
            <a:pPr>
              <a:buNone/>
            </a:pPr>
            <a:r>
              <a:rPr lang="en-US" altLang="zh-TW" sz="8600" b="1" i="1" dirty="0" smtClean="0"/>
              <a:t>                      HDMI, DVI, VGA, KVM  MATRIX over IP</a:t>
            </a:r>
            <a:endParaRPr lang="zh-TW" altLang="zh-TW" sz="8600" dirty="0" smtClean="0"/>
          </a:p>
          <a:p>
            <a:pPr>
              <a:buNone/>
            </a:pP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HDMI DVI VGA KVM MATRIX_80x50反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16832"/>
            <a:ext cx="8136904" cy="41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95536" y="1196752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/>
              <a:t>Extender 150M : Point to Point  </a:t>
            </a:r>
          </a:p>
          <a:p>
            <a:endParaRPr lang="en-US" altLang="zh-TW" sz="2400" u="sng" dirty="0" smtClean="0"/>
          </a:p>
          <a:p>
            <a:endParaRPr lang="zh-TW" altLang="en-US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204864"/>
            <a:ext cx="9051987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12687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u="sng" dirty="0" smtClean="0"/>
              <a:t>Extender over LAN: Point to Point With  HUB</a:t>
            </a:r>
            <a:endParaRPr lang="zh-TW" altLang="en-US" sz="2400" u="sng" dirty="0"/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7816" y="6381328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204864"/>
            <a:ext cx="8394357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1187</Words>
  <Application>Microsoft Office PowerPoint</Application>
  <PresentationFormat>如螢幕大小 (4:3)</PresentationFormat>
  <Paragraphs>282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                                                                   HDV over IP System Solution           </vt:lpstr>
      <vt:lpstr>     HDV over IP (HDMI/DVI/VGA  or KVM over IP)  </vt:lpstr>
      <vt:lpstr>投影片 3</vt:lpstr>
      <vt:lpstr>投影片 4</vt:lpstr>
      <vt:lpstr>投影片 5</vt:lpstr>
      <vt:lpstr>System Features：</vt:lpstr>
      <vt:lpstr> 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HDV System Demo </vt:lpstr>
      <vt:lpstr>投影片 22</vt:lpstr>
      <vt:lpstr>Q &amp; A</vt:lpstr>
      <vt:lpstr>Q &amp; A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Mica</dc:creator>
  <cp:lastModifiedBy>user</cp:lastModifiedBy>
  <cp:revision>252</cp:revision>
  <dcterms:created xsi:type="dcterms:W3CDTF">2014-12-26T06:56:41Z</dcterms:created>
  <dcterms:modified xsi:type="dcterms:W3CDTF">2015-03-30T10:20:27Z</dcterms:modified>
</cp:coreProperties>
</file>